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9" r:id="rId6"/>
    <p:sldId id="280" r:id="rId7"/>
    <p:sldId id="281" r:id="rId8"/>
    <p:sldId id="264" r:id="rId9"/>
    <p:sldId id="266" r:id="rId10"/>
    <p:sldId id="257" r:id="rId11"/>
    <p:sldId id="268" r:id="rId12"/>
    <p:sldId id="269" r:id="rId13"/>
    <p:sldId id="262" r:id="rId14"/>
    <p:sldId id="261" r:id="rId15"/>
    <p:sldId id="279" r:id="rId16"/>
    <p:sldId id="270" r:id="rId17"/>
    <p:sldId id="286" r:id="rId18"/>
    <p:sldId id="287" r:id="rId19"/>
    <p:sldId id="278" r:id="rId20"/>
    <p:sldId id="265" r:id="rId21"/>
    <p:sldId id="349" r:id="rId22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604F0-D0D2-48E4-8986-AC5D4A721929}" v="1" dt="2026-03-17T19:30:13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04" y="-11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E31B9-09B3-4D52-8C6A-E8E33FA2440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22A73E-BBE3-47FD-97F4-3390BBA3CCBE}">
      <dgm:prSet phldrT="[Text]"/>
      <dgm:spPr>
        <a:solidFill>
          <a:schemeClr val="accent2">
            <a:lumMod val="50000"/>
          </a:schemeClr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en-US"/>
            <a:t>Once urinalysis is complete:</a:t>
          </a:r>
        </a:p>
      </dgm:t>
    </dgm:pt>
    <dgm:pt modelId="{B0DE807F-B618-4567-8CB6-E71EDA65988F}" type="parTrans" cxnId="{A24B5186-0DC0-4243-ABE0-CD5DE91DBBF3}">
      <dgm:prSet/>
      <dgm:spPr/>
      <dgm:t>
        <a:bodyPr/>
        <a:lstStyle/>
        <a:p>
          <a:endParaRPr lang="en-US"/>
        </a:p>
      </dgm:t>
    </dgm:pt>
    <dgm:pt modelId="{B3245586-30F2-4F60-B41A-F8BEF0E55F66}" type="sibTrans" cxnId="{A24B5186-0DC0-4243-ABE0-CD5DE91DBBF3}">
      <dgm:prSet/>
      <dgm:spPr/>
      <dgm:t>
        <a:bodyPr/>
        <a:lstStyle/>
        <a:p>
          <a:endParaRPr lang="en-US"/>
        </a:p>
      </dgm:t>
    </dgm:pt>
    <dgm:pt modelId="{1B294CCE-8E8A-4681-83CC-0B6B3369CB79}">
      <dgm:prSet phldrT="[Text]"/>
      <dgm:spPr>
        <a:solidFill>
          <a:schemeClr val="accent2">
            <a:lumMod val="50000"/>
          </a:schemeClr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en-US"/>
            <a:t>Prepare and seal each sample box.</a:t>
          </a:r>
        </a:p>
      </dgm:t>
    </dgm:pt>
    <dgm:pt modelId="{86257620-D91D-4AB2-A3A9-78BB5EBD5EDF}" type="parTrans" cxnId="{F59C540E-42E5-4BA3-AEB2-2F15B220AF66}">
      <dgm:prSet/>
      <dgm:spPr/>
      <dgm:t>
        <a:bodyPr/>
        <a:lstStyle/>
        <a:p>
          <a:endParaRPr lang="en-US"/>
        </a:p>
      </dgm:t>
    </dgm:pt>
    <dgm:pt modelId="{09DB91BE-08B0-48AC-B942-A68D5E407B71}" type="sibTrans" cxnId="{F59C540E-42E5-4BA3-AEB2-2F15B220AF66}">
      <dgm:prSet/>
      <dgm:spPr/>
      <dgm:t>
        <a:bodyPr/>
        <a:lstStyle/>
        <a:p>
          <a:endParaRPr lang="en-US"/>
        </a:p>
      </dgm:t>
    </dgm:pt>
    <dgm:pt modelId="{88C5D8F0-7E97-4A09-87EB-62F1F0679ADF}">
      <dgm:prSet phldrT="[Text]"/>
      <dgm:spPr>
        <a:solidFill>
          <a:schemeClr val="accent2">
            <a:lumMod val="50000"/>
          </a:schemeClr>
        </a:solidFill>
        <a:ln w="57150">
          <a:solidFill>
            <a:srgbClr val="FFC000"/>
          </a:solidFill>
        </a:ln>
      </dgm:spPr>
      <dgm:t>
        <a:bodyPr/>
        <a:lstStyle/>
        <a:p>
          <a:pPr rtl="0"/>
          <a:r>
            <a:rPr lang="en-US"/>
            <a:t>Ensure each box is properly sealed in a secondary leak proof container.</a:t>
          </a:r>
          <a:r>
            <a:rPr lang="en-US">
              <a:latin typeface="Calibri"/>
            </a:rPr>
            <a:t> </a:t>
          </a:r>
        </a:p>
      </dgm:t>
    </dgm:pt>
    <dgm:pt modelId="{544273DE-4581-4432-B9F8-2F5C59F70ECE}" type="parTrans" cxnId="{20A09659-C890-4700-AF9C-4250C42768F0}">
      <dgm:prSet/>
      <dgm:spPr/>
      <dgm:t>
        <a:bodyPr/>
        <a:lstStyle/>
        <a:p>
          <a:endParaRPr lang="en-US"/>
        </a:p>
      </dgm:t>
    </dgm:pt>
    <dgm:pt modelId="{67206C62-A745-4BBC-A119-C1191F9FAA11}" type="sibTrans" cxnId="{20A09659-C890-4700-AF9C-4250C42768F0}">
      <dgm:prSet/>
      <dgm:spPr/>
      <dgm:t>
        <a:bodyPr/>
        <a:lstStyle/>
        <a:p>
          <a:endParaRPr lang="en-US"/>
        </a:p>
      </dgm:t>
    </dgm:pt>
    <dgm:pt modelId="{3D1A5419-468D-429D-B969-1F70685D8C11}">
      <dgm:prSet phldrT="[Text]"/>
      <dgm:spPr>
        <a:solidFill>
          <a:schemeClr val="accent2">
            <a:lumMod val="50000"/>
          </a:schemeClr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en-US"/>
            <a:t>Bring samples to MPO/UMC</a:t>
          </a:r>
        </a:p>
      </dgm:t>
    </dgm:pt>
    <dgm:pt modelId="{64524BD5-6FAC-4C80-9DBB-F6B50EC5A45A}" type="parTrans" cxnId="{F3AD21F7-3B19-44B9-9408-3BA4978FAFE2}">
      <dgm:prSet/>
      <dgm:spPr/>
      <dgm:t>
        <a:bodyPr/>
        <a:lstStyle/>
        <a:p>
          <a:endParaRPr lang="en-US"/>
        </a:p>
      </dgm:t>
    </dgm:pt>
    <dgm:pt modelId="{295AD50F-CA22-4896-AB91-3FCE37D6B01C}" type="sibTrans" cxnId="{F3AD21F7-3B19-44B9-9408-3BA4978FAFE2}">
      <dgm:prSet/>
      <dgm:spPr/>
      <dgm:t>
        <a:bodyPr/>
        <a:lstStyle/>
        <a:p>
          <a:endParaRPr lang="en-US"/>
        </a:p>
      </dgm:t>
    </dgm:pt>
    <dgm:pt modelId="{B091E12E-9788-4A97-A6CD-DE92F6BE8BBC}">
      <dgm:prSet phldrT="[Text]"/>
      <dgm:spPr>
        <a:solidFill>
          <a:schemeClr val="accent2">
            <a:lumMod val="50000"/>
          </a:schemeClr>
        </a:solidFill>
        <a:ln w="57150">
          <a:solidFill>
            <a:srgbClr val="FFC000"/>
          </a:solidFill>
        </a:ln>
      </dgm:spPr>
      <dgm:t>
        <a:bodyPr/>
        <a:lstStyle/>
        <a:p>
          <a:pPr rtl="0"/>
          <a:r>
            <a:rPr lang="en-US"/>
            <a:t>Do not consolidate</a:t>
          </a:r>
          <a:r>
            <a:rPr lang="en-US">
              <a:latin typeface="Calibri"/>
            </a:rPr>
            <a:t> </a:t>
          </a:r>
          <a:r>
            <a:rPr lang="en-US"/>
            <a:t> samples into a larger box.</a:t>
          </a:r>
        </a:p>
      </dgm:t>
    </dgm:pt>
    <dgm:pt modelId="{23B69061-1847-4C09-A3F8-20D0C70558AB}" type="parTrans" cxnId="{F560E7DC-8D83-41B8-BE11-2DEA2D3DCF72}">
      <dgm:prSet/>
      <dgm:spPr/>
      <dgm:t>
        <a:bodyPr/>
        <a:lstStyle/>
        <a:p>
          <a:endParaRPr lang="en-US"/>
        </a:p>
      </dgm:t>
    </dgm:pt>
    <dgm:pt modelId="{98DBB935-5F75-45DA-8A37-6A9F026C561A}" type="sibTrans" cxnId="{F560E7DC-8D83-41B8-BE11-2DEA2D3DCF72}">
      <dgm:prSet/>
      <dgm:spPr/>
      <dgm:t>
        <a:bodyPr/>
        <a:lstStyle/>
        <a:p>
          <a:endParaRPr lang="en-US"/>
        </a:p>
      </dgm:t>
    </dgm:pt>
    <dgm:pt modelId="{4F406F53-EA45-496A-8372-9DD5AECDCF3F}">
      <dgm:prSet phldrT="[Text]"/>
      <dgm:spPr>
        <a:solidFill>
          <a:schemeClr val="accent2">
            <a:lumMod val="50000"/>
          </a:schemeClr>
        </a:solidFill>
        <a:ln w="57150">
          <a:solidFill>
            <a:srgbClr val="FFC000"/>
          </a:solidFill>
        </a:ln>
      </dgm:spPr>
      <dgm:t>
        <a:bodyPr/>
        <a:lstStyle/>
        <a:p>
          <a:pPr rtl="0"/>
          <a:r>
            <a:rPr lang="en-US"/>
            <a:t>Ensure you have required labels: To, From, and Exempt Human Specimen labels </a:t>
          </a:r>
          <a:r>
            <a:rPr lang="en-US">
              <a:latin typeface="Calibri"/>
            </a:rPr>
            <a:t>on the box</a:t>
          </a:r>
          <a:endParaRPr lang="en-US"/>
        </a:p>
      </dgm:t>
    </dgm:pt>
    <dgm:pt modelId="{5926A62C-2914-4A9D-944C-C0869A67EE85}" type="parTrans" cxnId="{4A91E085-F502-4C66-8912-64C5E889954F}">
      <dgm:prSet/>
      <dgm:spPr/>
      <dgm:t>
        <a:bodyPr/>
        <a:lstStyle/>
        <a:p>
          <a:endParaRPr lang="en-US"/>
        </a:p>
      </dgm:t>
    </dgm:pt>
    <dgm:pt modelId="{BE54B209-7751-4E77-BC8C-CC7B5F47B688}" type="sibTrans" cxnId="{4A91E085-F502-4C66-8912-64C5E889954F}">
      <dgm:prSet/>
      <dgm:spPr/>
      <dgm:t>
        <a:bodyPr/>
        <a:lstStyle/>
        <a:p>
          <a:endParaRPr lang="en-US"/>
        </a:p>
      </dgm:t>
    </dgm:pt>
    <dgm:pt modelId="{757FAB54-B00D-4961-ACC1-65F1805D2BEE}">
      <dgm:prSet phldrT="[Text]"/>
      <dgm:spPr>
        <a:solidFill>
          <a:schemeClr val="accent2">
            <a:lumMod val="50000"/>
          </a:schemeClr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en-US"/>
            <a:t>Biohazard labels shall not be affixed to outer layer of the samples.</a:t>
          </a:r>
        </a:p>
      </dgm:t>
    </dgm:pt>
    <dgm:pt modelId="{DE87B195-B43F-4055-90A7-2AD5B0788BDD}" type="parTrans" cxnId="{AECB8854-05B1-4C0E-8813-FDE5ED39E643}">
      <dgm:prSet/>
      <dgm:spPr/>
      <dgm:t>
        <a:bodyPr/>
        <a:lstStyle/>
        <a:p>
          <a:endParaRPr lang="en-US"/>
        </a:p>
      </dgm:t>
    </dgm:pt>
    <dgm:pt modelId="{D6EE8097-E76D-4B77-899C-7F7096F26BDC}" type="sibTrans" cxnId="{AECB8854-05B1-4C0E-8813-FDE5ED39E643}">
      <dgm:prSet/>
      <dgm:spPr/>
      <dgm:t>
        <a:bodyPr/>
        <a:lstStyle/>
        <a:p>
          <a:endParaRPr lang="en-US"/>
        </a:p>
      </dgm:t>
    </dgm:pt>
    <dgm:pt modelId="{E3884857-80BE-4EA3-8FA5-7A65B23958E1}" type="pres">
      <dgm:prSet presAssocID="{496E31B9-09B3-4D52-8C6A-E8E33FA24401}" presName="linearFlow" presStyleCnt="0">
        <dgm:presLayoutVars>
          <dgm:dir/>
          <dgm:resizeHandles val="exact"/>
        </dgm:presLayoutVars>
      </dgm:prSet>
      <dgm:spPr/>
    </dgm:pt>
    <dgm:pt modelId="{2B5C360C-89B7-402B-AB0A-CB8B9355EEF1}" type="pres">
      <dgm:prSet presAssocID="{DA22A73E-BBE3-47FD-97F4-3390BBA3CCBE}" presName="composite" presStyleCnt="0"/>
      <dgm:spPr/>
    </dgm:pt>
    <dgm:pt modelId="{E12E6ED0-5C93-4137-A34E-73D5E98D5F2B}" type="pres">
      <dgm:prSet presAssocID="{DA22A73E-BBE3-47FD-97F4-3390BBA3CCBE}" presName="imgShp" presStyleLbl="fgImgPlace1" presStyleIdx="0" presStyleCnt="2" custAng="0" custScaleX="176461" custScaleY="111195" custLinFactNeighborX="-28726" custLinFactNeighborY="31232"/>
      <dgm:spPr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91000" b="-91000"/>
          </a:stretch>
        </a:blipFill>
        <a:ln w="38100">
          <a:solidFill>
            <a:srgbClr val="FFC000"/>
          </a:solidFill>
        </a:ln>
      </dgm:spPr>
    </dgm:pt>
    <dgm:pt modelId="{83E9E7CD-396E-41EA-B6A4-A05D8D195826}" type="pres">
      <dgm:prSet presAssocID="{DA22A73E-BBE3-47FD-97F4-3390BBA3CCBE}" presName="txShp" presStyleLbl="node1" presStyleIdx="0" presStyleCnt="2" custScaleX="89542" custScaleY="113363" custLinFactNeighborX="10518" custLinFactNeighborY="21455">
        <dgm:presLayoutVars>
          <dgm:bulletEnabled val="1"/>
        </dgm:presLayoutVars>
      </dgm:prSet>
      <dgm:spPr/>
    </dgm:pt>
    <dgm:pt modelId="{CB10DD24-8EE8-4353-8979-6FDA6E56713B}" type="pres">
      <dgm:prSet presAssocID="{B3245586-30F2-4F60-B41A-F8BEF0E55F66}" presName="spacing" presStyleCnt="0"/>
      <dgm:spPr/>
    </dgm:pt>
    <dgm:pt modelId="{4B0C6D2F-17E0-4B3D-B627-7DBB183A54AA}" type="pres">
      <dgm:prSet presAssocID="{3D1A5419-468D-429D-B969-1F70685D8C11}" presName="composite" presStyleCnt="0"/>
      <dgm:spPr/>
    </dgm:pt>
    <dgm:pt modelId="{D1DF7279-8BF9-42B6-8027-62672336BC54}" type="pres">
      <dgm:prSet presAssocID="{3D1A5419-468D-429D-B969-1F70685D8C11}" presName="imgShp" presStyleLbl="fgImgPlace1" presStyleIdx="1" presStyleCnt="2" custScaleX="183678" custScaleY="131589" custLinFactNeighborX="-26860" custLinFactNeighborY="1868"/>
      <dgm:spPr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291" b="-18291"/>
          </a:stretch>
        </a:blipFill>
        <a:ln w="38100">
          <a:solidFill>
            <a:srgbClr val="FFC000"/>
          </a:solidFill>
        </a:ln>
      </dgm:spPr>
    </dgm:pt>
    <dgm:pt modelId="{909613BD-5D10-4E0C-8D8A-3C556400A1D5}" type="pres">
      <dgm:prSet presAssocID="{3D1A5419-468D-429D-B969-1F70685D8C11}" presName="txShp" presStyleLbl="node1" presStyleIdx="1" presStyleCnt="2" custScaleX="89156" custScaleY="133125" custLinFactNeighborX="9420" custLinFactNeighborY="6376">
        <dgm:presLayoutVars>
          <dgm:bulletEnabled val="1"/>
        </dgm:presLayoutVars>
      </dgm:prSet>
      <dgm:spPr/>
    </dgm:pt>
  </dgm:ptLst>
  <dgm:cxnLst>
    <dgm:cxn modelId="{F59C540E-42E5-4BA3-AEB2-2F15B220AF66}" srcId="{DA22A73E-BBE3-47FD-97F4-3390BBA3CCBE}" destId="{1B294CCE-8E8A-4681-83CC-0B6B3369CB79}" srcOrd="0" destOrd="0" parTransId="{86257620-D91D-4AB2-A3A9-78BB5EBD5EDF}" sibTransId="{09DB91BE-08B0-48AC-B942-A68D5E407B71}"/>
    <dgm:cxn modelId="{C7A62B3E-2C7A-43E1-A8AB-5DFC4222D187}" type="presOf" srcId="{4F406F53-EA45-496A-8372-9DD5AECDCF3F}" destId="{909613BD-5D10-4E0C-8D8A-3C556400A1D5}" srcOrd="0" destOrd="2" presId="urn:microsoft.com/office/officeart/2005/8/layout/vList3"/>
    <dgm:cxn modelId="{4B3CB75D-A70B-44E6-973A-4B92A407AC62}" type="presOf" srcId="{B091E12E-9788-4A97-A6CD-DE92F6BE8BBC}" destId="{909613BD-5D10-4E0C-8D8A-3C556400A1D5}" srcOrd="0" destOrd="1" presId="urn:microsoft.com/office/officeart/2005/8/layout/vList3"/>
    <dgm:cxn modelId="{1B03EB4D-1644-4852-9D4D-AC5EEB932637}" type="presOf" srcId="{496E31B9-09B3-4D52-8C6A-E8E33FA24401}" destId="{E3884857-80BE-4EA3-8FA5-7A65B23958E1}" srcOrd="0" destOrd="0" presId="urn:microsoft.com/office/officeart/2005/8/layout/vList3"/>
    <dgm:cxn modelId="{2AED3972-93DE-4A0B-A0D4-BAACBEB344EA}" type="presOf" srcId="{1B294CCE-8E8A-4681-83CC-0B6B3369CB79}" destId="{83E9E7CD-396E-41EA-B6A4-A05D8D195826}" srcOrd="0" destOrd="1" presId="urn:microsoft.com/office/officeart/2005/8/layout/vList3"/>
    <dgm:cxn modelId="{AECB8854-05B1-4C0E-8813-FDE5ED39E643}" srcId="{DA22A73E-BBE3-47FD-97F4-3390BBA3CCBE}" destId="{757FAB54-B00D-4961-ACC1-65F1805D2BEE}" srcOrd="2" destOrd="0" parTransId="{DE87B195-B43F-4055-90A7-2AD5B0788BDD}" sibTransId="{D6EE8097-E76D-4B77-899C-7F7096F26BDC}"/>
    <dgm:cxn modelId="{20A09659-C890-4700-AF9C-4250C42768F0}" srcId="{DA22A73E-BBE3-47FD-97F4-3390BBA3CCBE}" destId="{88C5D8F0-7E97-4A09-87EB-62F1F0679ADF}" srcOrd="1" destOrd="0" parTransId="{544273DE-4581-4432-B9F8-2F5C59F70ECE}" sibTransId="{67206C62-A745-4BBC-A119-C1191F9FAA11}"/>
    <dgm:cxn modelId="{C2B1DD7A-DB71-4A4C-B851-7FEF3CE56225}" type="presOf" srcId="{DA22A73E-BBE3-47FD-97F4-3390BBA3CCBE}" destId="{83E9E7CD-396E-41EA-B6A4-A05D8D195826}" srcOrd="0" destOrd="0" presId="urn:microsoft.com/office/officeart/2005/8/layout/vList3"/>
    <dgm:cxn modelId="{4A91E085-F502-4C66-8912-64C5E889954F}" srcId="{3D1A5419-468D-429D-B969-1F70685D8C11}" destId="{4F406F53-EA45-496A-8372-9DD5AECDCF3F}" srcOrd="1" destOrd="0" parTransId="{5926A62C-2914-4A9D-944C-C0869A67EE85}" sibTransId="{BE54B209-7751-4E77-BC8C-CC7B5F47B688}"/>
    <dgm:cxn modelId="{A24B5186-0DC0-4243-ABE0-CD5DE91DBBF3}" srcId="{496E31B9-09B3-4D52-8C6A-E8E33FA24401}" destId="{DA22A73E-BBE3-47FD-97F4-3390BBA3CCBE}" srcOrd="0" destOrd="0" parTransId="{B0DE807F-B618-4567-8CB6-E71EDA65988F}" sibTransId="{B3245586-30F2-4F60-B41A-F8BEF0E55F66}"/>
    <dgm:cxn modelId="{EF548794-9314-4A12-8272-A308AC203088}" type="presOf" srcId="{3D1A5419-468D-429D-B969-1F70685D8C11}" destId="{909613BD-5D10-4E0C-8D8A-3C556400A1D5}" srcOrd="0" destOrd="0" presId="urn:microsoft.com/office/officeart/2005/8/layout/vList3"/>
    <dgm:cxn modelId="{B65930C6-6624-4949-BD38-94864A9301F2}" type="presOf" srcId="{757FAB54-B00D-4961-ACC1-65F1805D2BEE}" destId="{83E9E7CD-396E-41EA-B6A4-A05D8D195826}" srcOrd="0" destOrd="3" presId="urn:microsoft.com/office/officeart/2005/8/layout/vList3"/>
    <dgm:cxn modelId="{E5A789C9-AFA1-4870-93DE-57CA9F866568}" type="presOf" srcId="{88C5D8F0-7E97-4A09-87EB-62F1F0679ADF}" destId="{83E9E7CD-396E-41EA-B6A4-A05D8D195826}" srcOrd="0" destOrd="2" presId="urn:microsoft.com/office/officeart/2005/8/layout/vList3"/>
    <dgm:cxn modelId="{F560E7DC-8D83-41B8-BE11-2DEA2D3DCF72}" srcId="{3D1A5419-468D-429D-B969-1F70685D8C11}" destId="{B091E12E-9788-4A97-A6CD-DE92F6BE8BBC}" srcOrd="0" destOrd="0" parTransId="{23B69061-1847-4C09-A3F8-20D0C70558AB}" sibTransId="{98DBB935-5F75-45DA-8A37-6A9F026C561A}"/>
    <dgm:cxn modelId="{F3AD21F7-3B19-44B9-9408-3BA4978FAFE2}" srcId="{496E31B9-09B3-4D52-8C6A-E8E33FA24401}" destId="{3D1A5419-468D-429D-B969-1F70685D8C11}" srcOrd="1" destOrd="0" parTransId="{64524BD5-6FAC-4C80-9DBB-F6B50EC5A45A}" sibTransId="{295AD50F-CA22-4896-AB91-3FCE37D6B01C}"/>
    <dgm:cxn modelId="{3C10B334-8189-448F-8351-55ECD5581A8F}" type="presParOf" srcId="{E3884857-80BE-4EA3-8FA5-7A65B23958E1}" destId="{2B5C360C-89B7-402B-AB0A-CB8B9355EEF1}" srcOrd="0" destOrd="0" presId="urn:microsoft.com/office/officeart/2005/8/layout/vList3"/>
    <dgm:cxn modelId="{0B166AD2-0AF2-488C-AEB1-EC90CF9F76BA}" type="presParOf" srcId="{2B5C360C-89B7-402B-AB0A-CB8B9355EEF1}" destId="{E12E6ED0-5C93-4137-A34E-73D5E98D5F2B}" srcOrd="0" destOrd="0" presId="urn:microsoft.com/office/officeart/2005/8/layout/vList3"/>
    <dgm:cxn modelId="{BAC69C10-A6B4-43E0-9D8A-1061D24BE6FD}" type="presParOf" srcId="{2B5C360C-89B7-402B-AB0A-CB8B9355EEF1}" destId="{83E9E7CD-396E-41EA-B6A4-A05D8D195826}" srcOrd="1" destOrd="0" presId="urn:microsoft.com/office/officeart/2005/8/layout/vList3"/>
    <dgm:cxn modelId="{B983A8D0-4CD4-4E70-9E81-610F63A08973}" type="presParOf" srcId="{E3884857-80BE-4EA3-8FA5-7A65B23958E1}" destId="{CB10DD24-8EE8-4353-8979-6FDA6E56713B}" srcOrd="1" destOrd="0" presId="urn:microsoft.com/office/officeart/2005/8/layout/vList3"/>
    <dgm:cxn modelId="{A929EAA2-65BB-439B-982B-567C76662826}" type="presParOf" srcId="{E3884857-80BE-4EA3-8FA5-7A65B23958E1}" destId="{4B0C6D2F-17E0-4B3D-B627-7DBB183A54AA}" srcOrd="2" destOrd="0" presId="urn:microsoft.com/office/officeart/2005/8/layout/vList3"/>
    <dgm:cxn modelId="{045084E7-47D5-4A44-8BB5-59EDA6091014}" type="presParOf" srcId="{4B0C6D2F-17E0-4B3D-B627-7DBB183A54AA}" destId="{D1DF7279-8BF9-42B6-8027-62672336BC54}" srcOrd="0" destOrd="0" presId="urn:microsoft.com/office/officeart/2005/8/layout/vList3"/>
    <dgm:cxn modelId="{9B8A80A6-9F8A-44B9-8E87-D5D9AEE5907D}" type="presParOf" srcId="{4B0C6D2F-17E0-4B3D-B627-7DBB183A54AA}" destId="{909613BD-5D10-4E0C-8D8A-3C556400A1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E31B9-09B3-4D52-8C6A-E8E33FA2440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79EBDA-3A99-4E28-B14C-DE43303F6048}">
      <dgm:prSet phldrT="[Text]"/>
      <dgm:spPr>
        <a:solidFill>
          <a:schemeClr val="accent2">
            <a:lumMod val="50000"/>
          </a:schemeClr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en-US"/>
            <a:t>Left over sample boxes are to prepared individually for shipment. </a:t>
          </a:r>
        </a:p>
      </dgm:t>
    </dgm:pt>
    <dgm:pt modelId="{8336037A-DBF6-4815-8BC9-B320EE5E872E}" type="parTrans" cxnId="{60AA767D-7295-4BD7-B707-17CD5749899C}">
      <dgm:prSet/>
      <dgm:spPr/>
      <dgm:t>
        <a:bodyPr/>
        <a:lstStyle/>
        <a:p>
          <a:endParaRPr lang="en-US"/>
        </a:p>
      </dgm:t>
    </dgm:pt>
    <dgm:pt modelId="{E16322BC-880B-41C4-8CCF-AD1F82C2EDB4}" type="sibTrans" cxnId="{60AA767D-7295-4BD7-B707-17CD5749899C}">
      <dgm:prSet/>
      <dgm:spPr/>
      <dgm:t>
        <a:bodyPr/>
        <a:lstStyle/>
        <a:p>
          <a:endParaRPr lang="en-US"/>
        </a:p>
      </dgm:t>
    </dgm:pt>
    <dgm:pt modelId="{1415651B-AA87-4C69-9384-580CF1FC0343}">
      <dgm:prSet phldrT="[Text]"/>
      <dgm:spPr>
        <a:solidFill>
          <a:schemeClr val="accent2">
            <a:lumMod val="50000"/>
          </a:schemeClr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en-US"/>
            <a:t>A Postal Marine will assist with consolidating samples by batches of four. </a:t>
          </a:r>
        </a:p>
      </dgm:t>
    </dgm:pt>
    <dgm:pt modelId="{9950FB76-CB8A-41B6-AEDE-189FC6BAF4E7}" type="sibTrans" cxnId="{576C0BBA-00BC-4105-BB0F-296295B4E5E7}">
      <dgm:prSet/>
      <dgm:spPr/>
      <dgm:t>
        <a:bodyPr/>
        <a:lstStyle/>
        <a:p>
          <a:endParaRPr lang="en-US"/>
        </a:p>
      </dgm:t>
    </dgm:pt>
    <dgm:pt modelId="{4ABE1448-8D3E-48E2-8A9A-0333B4DB4E5E}" type="parTrans" cxnId="{576C0BBA-00BC-4105-BB0F-296295B4E5E7}">
      <dgm:prSet/>
      <dgm:spPr/>
      <dgm:t>
        <a:bodyPr/>
        <a:lstStyle/>
        <a:p>
          <a:endParaRPr lang="en-US"/>
        </a:p>
      </dgm:t>
    </dgm:pt>
    <dgm:pt modelId="{2973B3F8-95FA-4D9F-B3ED-959A69311B79}">
      <dgm:prSet phldrT="[Text]"/>
      <dgm:spPr>
        <a:solidFill>
          <a:schemeClr val="accent2">
            <a:lumMod val="50000"/>
          </a:schemeClr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en-US"/>
            <a:t>SACO will provide proper labels</a:t>
          </a:r>
        </a:p>
      </dgm:t>
    </dgm:pt>
    <dgm:pt modelId="{A9C23C89-A618-4B96-BEAB-8A8BBCBCD666}" type="sibTrans" cxnId="{53623B73-8D5D-4C5B-8EA3-673CCB3DBDFA}">
      <dgm:prSet/>
      <dgm:spPr/>
      <dgm:t>
        <a:bodyPr/>
        <a:lstStyle/>
        <a:p>
          <a:endParaRPr lang="en-US"/>
        </a:p>
      </dgm:t>
    </dgm:pt>
    <dgm:pt modelId="{BF92DECF-9CD1-490B-AFBA-F72103314541}" type="parTrans" cxnId="{53623B73-8D5D-4C5B-8EA3-673CCB3DBDFA}">
      <dgm:prSet/>
      <dgm:spPr/>
      <dgm:t>
        <a:bodyPr/>
        <a:lstStyle/>
        <a:p>
          <a:endParaRPr lang="en-US"/>
        </a:p>
      </dgm:t>
    </dgm:pt>
    <dgm:pt modelId="{CE5286BB-A1F3-436C-A84D-3C006F034BEC}">
      <dgm:prSet phldrT="[Text]"/>
      <dgm:spPr>
        <a:solidFill>
          <a:schemeClr val="accent2">
            <a:lumMod val="50000"/>
          </a:schemeClr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en-US"/>
            <a:t>Labels will be affixed only to the postage facing box. </a:t>
          </a:r>
        </a:p>
      </dgm:t>
    </dgm:pt>
    <dgm:pt modelId="{A26C79E7-467D-4533-9645-1409FCE4E68F}" type="sibTrans" cxnId="{82F2E2D1-3924-4829-82AB-43F32391D2CD}">
      <dgm:prSet/>
      <dgm:spPr/>
      <dgm:t>
        <a:bodyPr/>
        <a:lstStyle/>
        <a:p>
          <a:endParaRPr lang="en-US"/>
        </a:p>
      </dgm:t>
    </dgm:pt>
    <dgm:pt modelId="{B21F6F67-7846-40B4-9D1A-9E07070D9E43}" type="parTrans" cxnId="{82F2E2D1-3924-4829-82AB-43F32391D2CD}">
      <dgm:prSet/>
      <dgm:spPr/>
      <dgm:t>
        <a:bodyPr/>
        <a:lstStyle/>
        <a:p>
          <a:endParaRPr lang="en-US"/>
        </a:p>
      </dgm:t>
    </dgm:pt>
    <dgm:pt modelId="{E3884857-80BE-4EA3-8FA5-7A65B23958E1}" type="pres">
      <dgm:prSet presAssocID="{496E31B9-09B3-4D52-8C6A-E8E33FA24401}" presName="linearFlow" presStyleCnt="0">
        <dgm:presLayoutVars>
          <dgm:dir/>
          <dgm:resizeHandles val="exact"/>
        </dgm:presLayoutVars>
      </dgm:prSet>
      <dgm:spPr/>
    </dgm:pt>
    <dgm:pt modelId="{59789C98-9A46-4C9F-965A-30F6DAD9C07D}" type="pres">
      <dgm:prSet presAssocID="{1415651B-AA87-4C69-9384-580CF1FC0343}" presName="composite" presStyleCnt="0"/>
      <dgm:spPr/>
    </dgm:pt>
    <dgm:pt modelId="{390C42B9-07D4-4803-A75B-586A6BAB952E}" type="pres">
      <dgm:prSet presAssocID="{1415651B-AA87-4C69-9384-580CF1FC0343}" presName="imgShp" presStyleLbl="fgImgPlace1" presStyleIdx="0" presStyleCnt="2" custScaleX="132232" custScaleY="78932" custLinFactNeighborX="-17630" custLinFactNeighborY="24573"/>
      <dgm:spPr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  <a:ln w="38100">
          <a:solidFill>
            <a:srgbClr val="FFC000"/>
          </a:solidFill>
        </a:ln>
      </dgm:spPr>
    </dgm:pt>
    <dgm:pt modelId="{BEB4EBF7-76AB-4596-8613-658710E25E7E}" type="pres">
      <dgm:prSet presAssocID="{1415651B-AA87-4C69-9384-580CF1FC0343}" presName="txShp" presStyleLbl="node1" presStyleIdx="0" presStyleCnt="2" custScaleX="87719" custScaleY="81808" custLinFactNeighborX="3599" custLinFactNeighborY="22630">
        <dgm:presLayoutVars>
          <dgm:bulletEnabled val="1"/>
        </dgm:presLayoutVars>
      </dgm:prSet>
      <dgm:spPr/>
    </dgm:pt>
    <dgm:pt modelId="{26B5A157-DE65-43F9-8143-87E500BB4B90}" type="pres">
      <dgm:prSet presAssocID="{9950FB76-CB8A-41B6-AEDE-189FC6BAF4E7}" presName="spacing" presStyleCnt="0"/>
      <dgm:spPr/>
    </dgm:pt>
    <dgm:pt modelId="{19DC848A-CB75-4C26-A707-2614E1D4C42B}" type="pres">
      <dgm:prSet presAssocID="{FF79EBDA-3A99-4E28-B14C-DE43303F6048}" presName="composite" presStyleCnt="0"/>
      <dgm:spPr/>
    </dgm:pt>
    <dgm:pt modelId="{685CB508-CDF6-404D-8AED-BA3B140DB8AC}" type="pres">
      <dgm:prSet presAssocID="{FF79EBDA-3A99-4E28-B14C-DE43303F6048}" presName="imgShp" presStyleLbl="fgImgPlace1" presStyleIdx="1" presStyleCnt="2" custScaleX="117298" custScaleY="79900" custLinFactNeighborX="-15379" custLinFactNeighborY="-2060"/>
      <dgm:spPr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FFC000"/>
          </a:solidFill>
        </a:ln>
      </dgm:spPr>
    </dgm:pt>
    <dgm:pt modelId="{A45A9423-3B31-477C-8AE9-26F34B2424C5}" type="pres">
      <dgm:prSet presAssocID="{FF79EBDA-3A99-4E28-B14C-DE43303F6048}" presName="txShp" presStyleLbl="node1" presStyleIdx="1" presStyleCnt="2" custScaleX="84616" custScaleY="82919" custLinFactNeighborX="4408" custLinFactNeighborY="-7328">
        <dgm:presLayoutVars>
          <dgm:bulletEnabled val="1"/>
        </dgm:presLayoutVars>
      </dgm:prSet>
      <dgm:spPr/>
    </dgm:pt>
  </dgm:ptLst>
  <dgm:cxnLst>
    <dgm:cxn modelId="{1B03EB4D-1644-4852-9D4D-AC5EEB932637}" type="presOf" srcId="{496E31B9-09B3-4D52-8C6A-E8E33FA24401}" destId="{E3884857-80BE-4EA3-8FA5-7A65B23958E1}" srcOrd="0" destOrd="0" presId="urn:microsoft.com/office/officeart/2005/8/layout/vList3"/>
    <dgm:cxn modelId="{53623B73-8D5D-4C5B-8EA3-673CCB3DBDFA}" srcId="{1415651B-AA87-4C69-9384-580CF1FC0343}" destId="{2973B3F8-95FA-4D9F-B3ED-959A69311B79}" srcOrd="0" destOrd="0" parTransId="{BF92DECF-9CD1-490B-AFBA-F72103314541}" sibTransId="{A9C23C89-A618-4B96-BEAB-8A8BBCBCD666}"/>
    <dgm:cxn modelId="{8602AE79-C328-4A0E-A7E7-C3FE700FDE7B}" type="presOf" srcId="{1415651B-AA87-4C69-9384-580CF1FC0343}" destId="{BEB4EBF7-76AB-4596-8613-658710E25E7E}" srcOrd="0" destOrd="0" presId="urn:microsoft.com/office/officeart/2005/8/layout/vList3"/>
    <dgm:cxn modelId="{60AA767D-7295-4BD7-B707-17CD5749899C}" srcId="{496E31B9-09B3-4D52-8C6A-E8E33FA24401}" destId="{FF79EBDA-3A99-4E28-B14C-DE43303F6048}" srcOrd="1" destOrd="0" parTransId="{8336037A-DBF6-4815-8BC9-B320EE5E872E}" sibTransId="{E16322BC-880B-41C4-8CCF-AD1F82C2EDB4}"/>
    <dgm:cxn modelId="{576C0BBA-00BC-4105-BB0F-296295B4E5E7}" srcId="{496E31B9-09B3-4D52-8C6A-E8E33FA24401}" destId="{1415651B-AA87-4C69-9384-580CF1FC0343}" srcOrd="0" destOrd="0" parTransId="{4ABE1448-8D3E-48E2-8A9A-0333B4DB4E5E}" sibTransId="{9950FB76-CB8A-41B6-AEDE-189FC6BAF4E7}"/>
    <dgm:cxn modelId="{072EC4C9-1477-49DD-A1AE-9CC452937B42}" type="presOf" srcId="{2973B3F8-95FA-4D9F-B3ED-959A69311B79}" destId="{BEB4EBF7-76AB-4596-8613-658710E25E7E}" srcOrd="0" destOrd="1" presId="urn:microsoft.com/office/officeart/2005/8/layout/vList3"/>
    <dgm:cxn modelId="{82F2E2D1-3924-4829-82AB-43F32391D2CD}" srcId="{1415651B-AA87-4C69-9384-580CF1FC0343}" destId="{CE5286BB-A1F3-436C-A84D-3C006F034BEC}" srcOrd="1" destOrd="0" parTransId="{B21F6F67-7846-40B4-9D1A-9E07070D9E43}" sibTransId="{A26C79E7-467D-4533-9645-1409FCE4E68F}"/>
    <dgm:cxn modelId="{83677CE3-4F8C-4B97-BA5A-D5D0BB4C6B4D}" type="presOf" srcId="{CE5286BB-A1F3-436C-A84D-3C006F034BEC}" destId="{BEB4EBF7-76AB-4596-8613-658710E25E7E}" srcOrd="0" destOrd="2" presId="urn:microsoft.com/office/officeart/2005/8/layout/vList3"/>
    <dgm:cxn modelId="{17E418EC-BDDD-4697-97B9-CD828733F241}" type="presOf" srcId="{FF79EBDA-3A99-4E28-B14C-DE43303F6048}" destId="{A45A9423-3B31-477C-8AE9-26F34B2424C5}" srcOrd="0" destOrd="0" presId="urn:microsoft.com/office/officeart/2005/8/layout/vList3"/>
    <dgm:cxn modelId="{138154EA-EF28-4563-BA02-79A13D6B3E7D}" type="presParOf" srcId="{E3884857-80BE-4EA3-8FA5-7A65B23958E1}" destId="{59789C98-9A46-4C9F-965A-30F6DAD9C07D}" srcOrd="0" destOrd="0" presId="urn:microsoft.com/office/officeart/2005/8/layout/vList3"/>
    <dgm:cxn modelId="{ADAD1E10-E05B-42CA-AA5A-6549BDC4EE77}" type="presParOf" srcId="{59789C98-9A46-4C9F-965A-30F6DAD9C07D}" destId="{390C42B9-07D4-4803-A75B-586A6BAB952E}" srcOrd="0" destOrd="0" presId="urn:microsoft.com/office/officeart/2005/8/layout/vList3"/>
    <dgm:cxn modelId="{8CBE7320-23F5-41A0-A19D-FC1900D1A6F0}" type="presParOf" srcId="{59789C98-9A46-4C9F-965A-30F6DAD9C07D}" destId="{BEB4EBF7-76AB-4596-8613-658710E25E7E}" srcOrd="1" destOrd="0" presId="urn:microsoft.com/office/officeart/2005/8/layout/vList3"/>
    <dgm:cxn modelId="{03E75EC6-6677-4E19-B785-74A96F3A126B}" type="presParOf" srcId="{E3884857-80BE-4EA3-8FA5-7A65B23958E1}" destId="{26B5A157-DE65-43F9-8143-87E500BB4B90}" srcOrd="1" destOrd="0" presId="urn:microsoft.com/office/officeart/2005/8/layout/vList3"/>
    <dgm:cxn modelId="{1795377D-3769-41FE-8E3A-6DB19A470EA3}" type="presParOf" srcId="{E3884857-80BE-4EA3-8FA5-7A65B23958E1}" destId="{19DC848A-CB75-4C26-A707-2614E1D4C42B}" srcOrd="2" destOrd="0" presId="urn:microsoft.com/office/officeart/2005/8/layout/vList3"/>
    <dgm:cxn modelId="{90441CFC-A938-4C3B-96B2-58B4890E7DE8}" type="presParOf" srcId="{19DC848A-CB75-4C26-A707-2614E1D4C42B}" destId="{685CB508-CDF6-404D-8AED-BA3B140DB8AC}" srcOrd="0" destOrd="0" presId="urn:microsoft.com/office/officeart/2005/8/layout/vList3"/>
    <dgm:cxn modelId="{429CE348-36C0-4585-8674-5BD4981570DE}" type="presParOf" srcId="{19DC848A-CB75-4C26-A707-2614E1D4C42B}" destId="{A45A9423-3B31-477C-8AE9-26F34B2424C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9E7CD-396E-41EA-B6A4-A05D8D195826}">
      <dsp:nvSpPr>
        <dsp:cNvPr id="0" name=""/>
        <dsp:cNvSpPr/>
      </dsp:nvSpPr>
      <dsp:spPr>
        <a:xfrm rot="10800000">
          <a:off x="3258670" y="427323"/>
          <a:ext cx="4900350" cy="2249377"/>
        </a:xfrm>
        <a:prstGeom prst="homePlate">
          <a:avLst/>
        </a:prstGeom>
        <a:solidFill>
          <a:schemeClr val="accent2">
            <a:lumMod val="50000"/>
          </a:schemeClr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988" tIns="83820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Once urinalysis is complete: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Prepare and seal each sample box.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Ensure each box is properly sealed in a secondary leak proof container.</a:t>
          </a:r>
          <a:r>
            <a:rPr lang="en-US" sz="1700" kern="1200">
              <a:latin typeface="Calibri"/>
            </a:rPr>
            <a:t> 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Biohazard labels shall not be affixed to outer layer of the samples.</a:t>
          </a:r>
        </a:p>
      </dsp:txBody>
      <dsp:txXfrm rot="10800000">
        <a:off x="3821014" y="427323"/>
        <a:ext cx="4338006" cy="2249377"/>
      </dsp:txXfrm>
    </dsp:sp>
    <dsp:sp modelId="{E12E6ED0-5C93-4137-A34E-73D5E98D5F2B}">
      <dsp:nvSpPr>
        <dsp:cNvPr id="0" name=""/>
        <dsp:cNvSpPr/>
      </dsp:nvSpPr>
      <dsp:spPr>
        <a:xfrm>
          <a:off x="76206" y="642830"/>
          <a:ext cx="3501384" cy="2206359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91000" b="-91000"/>
          </a:stretch>
        </a:blipFill>
        <a:ln w="381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613BD-5D10-4E0C-8D8A-3C556400A1D5}">
      <dsp:nvSpPr>
        <dsp:cNvPr id="0" name=""/>
        <dsp:cNvSpPr/>
      </dsp:nvSpPr>
      <dsp:spPr>
        <a:xfrm rot="10800000">
          <a:off x="3250224" y="2844899"/>
          <a:ext cx="4879226" cy="2641500"/>
        </a:xfrm>
        <a:prstGeom prst="homePlate">
          <a:avLst/>
        </a:prstGeom>
        <a:solidFill>
          <a:schemeClr val="accent2">
            <a:lumMod val="50000"/>
          </a:schemeClr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988" tIns="83820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Bring samples to MPO/UMC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Do not consolidate</a:t>
          </a:r>
          <a:r>
            <a:rPr lang="en-US" sz="1700" kern="1200">
              <a:latin typeface="Calibri"/>
            </a:rPr>
            <a:t> </a:t>
          </a:r>
          <a:r>
            <a:rPr lang="en-US" sz="1700" kern="1200"/>
            <a:t> samples into a larger box.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Ensure you have required labels: To, From, and Exempt Human Specimen labels </a:t>
          </a:r>
          <a:r>
            <a:rPr lang="en-US" sz="1700" kern="1200">
              <a:latin typeface="Calibri"/>
            </a:rPr>
            <a:t>on the box</a:t>
          </a:r>
          <a:endParaRPr lang="en-US" sz="1700" kern="1200"/>
        </a:p>
      </dsp:txBody>
      <dsp:txXfrm rot="10800000">
        <a:off x="3910599" y="2844899"/>
        <a:ext cx="4218851" cy="2641500"/>
      </dsp:txXfrm>
    </dsp:sp>
    <dsp:sp modelId="{D1DF7279-8BF9-42B6-8027-62672336BC54}">
      <dsp:nvSpPr>
        <dsp:cNvPr id="0" name=""/>
        <dsp:cNvSpPr/>
      </dsp:nvSpPr>
      <dsp:spPr>
        <a:xfrm>
          <a:off x="82712" y="2875377"/>
          <a:ext cx="3644586" cy="2611022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291" b="-18291"/>
          </a:stretch>
        </a:blipFill>
        <a:ln w="381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4EBF7-76AB-4596-8613-658710E25E7E}">
      <dsp:nvSpPr>
        <dsp:cNvPr id="0" name=""/>
        <dsp:cNvSpPr/>
      </dsp:nvSpPr>
      <dsp:spPr>
        <a:xfrm rot="10800000">
          <a:off x="2990876" y="684917"/>
          <a:ext cx="4800583" cy="2255377"/>
        </a:xfrm>
        <a:prstGeom prst="homePlate">
          <a:avLst/>
        </a:prstGeom>
        <a:solidFill>
          <a:schemeClr val="accent2">
            <a:lumMod val="50000"/>
          </a:schemeClr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80010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 Postal Marine will assist with consolidating samples by batches of four.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SACO will provide proper labels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Labels will be affixed only to the postage facing box. </a:t>
          </a:r>
        </a:p>
      </dsp:txBody>
      <dsp:txXfrm rot="10800000">
        <a:off x="3554720" y="684917"/>
        <a:ext cx="4236739" cy="2255377"/>
      </dsp:txXfrm>
    </dsp:sp>
    <dsp:sp modelId="{390C42B9-07D4-4803-A75B-586A6BAB952E}">
      <dsp:nvSpPr>
        <dsp:cNvPr id="0" name=""/>
        <dsp:cNvSpPr/>
      </dsp:nvSpPr>
      <dsp:spPr>
        <a:xfrm>
          <a:off x="149057" y="778128"/>
          <a:ext cx="3645525" cy="2176088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  <a:ln w="381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A9423-3B31-477C-8AE9-26F34B2424C5}">
      <dsp:nvSpPr>
        <dsp:cNvPr id="0" name=""/>
        <dsp:cNvSpPr/>
      </dsp:nvSpPr>
      <dsp:spPr>
        <a:xfrm rot="10800000">
          <a:off x="3059584" y="2937338"/>
          <a:ext cx="4630766" cy="2286007"/>
        </a:xfrm>
        <a:prstGeom prst="homePlate">
          <a:avLst/>
        </a:prstGeom>
        <a:solidFill>
          <a:schemeClr val="accent2">
            <a:lumMod val="50000"/>
          </a:schemeClr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Left over sample boxes are to prepared individually for shipment. </a:t>
          </a:r>
        </a:p>
      </dsp:txBody>
      <dsp:txXfrm rot="10800000">
        <a:off x="3631086" y="2937338"/>
        <a:ext cx="4059264" cy="2286007"/>
      </dsp:txXfrm>
    </dsp:sp>
    <dsp:sp modelId="{685CB508-CDF6-404D-8AED-BA3B140DB8AC}">
      <dsp:nvSpPr>
        <dsp:cNvPr id="0" name=""/>
        <dsp:cNvSpPr/>
      </dsp:nvSpPr>
      <dsp:spPr>
        <a:xfrm>
          <a:off x="356499" y="3124188"/>
          <a:ext cx="3233807" cy="2202775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5" y="1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7393C5C-93DB-4C6F-A884-57C183C464D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5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3AA9458-615D-4A89-8B85-C06C91ED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29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5" y="1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EC32776-2D87-4283-834A-C2A65C1FA3A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4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70727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5" y="6670727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DE5737F-0C16-4CB2-A975-3CE652BBD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0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737F-0C16-4CB2-A975-3CE652BBDD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3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93412" indent="-3051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20636" indent="-2441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08891" indent="-2441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97144" indent="-2441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85398" indent="-2441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73654" indent="-2441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61908" indent="-2441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50162" indent="-2441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29B9B3-F604-4227-960E-CED9FDDF5236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8005" y="4598575"/>
            <a:ext cx="5434019" cy="43565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/>
          <a:lstStyle/>
          <a:p>
            <a:pPr eaLnBrk="1" hangingPunct="1"/>
            <a:r>
              <a:rPr lang="en-US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0328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737F-0C16-4CB2-A975-3CE652BBDD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3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737F-0C16-4CB2-A975-3CE652BBDD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3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the SACO’s responsibility to provide mailing labels and biohazard stickers.  Correct and proper packaging and addressing will prevent any delays and make it a smooth mailing process.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737F-0C16-4CB2-A975-3CE652BBDD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the SACO’s responsibility to provide mailing labels and biohazard stickers.  Correct and proper packaging and addressing will prevent any delays and make it a smooth mailing process.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737F-0C16-4CB2-A975-3CE652BBDD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7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the SACO’s responsibility to provide mailing labels and biohazard stickers.  Correct and proper packaging and addressing will prevent any delays and make it a smooth mailing process.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737F-0C16-4CB2-A975-3CE652BBDD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7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737F-0C16-4CB2-A975-3CE652BBDD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737F-0C16-4CB2-A975-3CE652BBDD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33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728">
              <a:defRPr/>
            </a:pPr>
            <a:fld id="{3C665E00-1DB0-480F-AABC-290D94D18D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728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821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458-32FF-4E87-8F74-AEA5B9A3F85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BA-F601-4BED-888E-7783EE43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8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458-32FF-4E87-8F74-AEA5B9A3F85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BA-F601-4BED-888E-7783EE43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0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458-32FF-4E87-8F74-AEA5B9A3F85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BA-F601-4BED-888E-7783EE43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562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C202BBE-148E-4BB1-9B35-967BC565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9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95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458-32FF-4E87-8F74-AEA5B9A3F85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BA-F601-4BED-888E-7783EE43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8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458-32FF-4E87-8F74-AEA5B9A3F85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BA-F601-4BED-888E-7783EE43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458-32FF-4E87-8F74-AEA5B9A3F85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BA-F601-4BED-888E-7783EE43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0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458-32FF-4E87-8F74-AEA5B9A3F85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BA-F601-4BED-888E-7783EE43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3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458-32FF-4E87-8F74-AEA5B9A3F85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BA-F601-4BED-888E-7783EE43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458-32FF-4E87-8F74-AEA5B9A3F85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BA-F601-4BED-888E-7783EE43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2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458-32FF-4E87-8F74-AEA5B9A3F85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BA-F601-4BED-888E-7783EE43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3458-32FF-4E87-8F74-AEA5B9A3F85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BA-F601-4BED-888E-7783EE43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7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3458-32FF-4E87-8F74-AEA5B9A3F85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14BA-F601-4BED-888E-7783EE439E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C9782-CF86-B8E1-A1FE-43DFE12B44E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0812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DoD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10196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bin"/><Relationship Id="rId7" Type="http://schemas.microsoft.com/office/2007/relationships/hdphoto" Target="../media/hdphoto2.wdp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openxmlformats.org/officeDocument/2006/relationships/audio" Target="../media/audio3.bin"/><Relationship Id="rId10" Type="http://schemas.openxmlformats.org/officeDocument/2006/relationships/image" Target="../media/image21.png"/><Relationship Id="rId4" Type="http://schemas.openxmlformats.org/officeDocument/2006/relationships/audio" Target="../media/audio2.bin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747" y="1801812"/>
            <a:ext cx="7772400" cy="2326340"/>
          </a:xfrm>
        </p:spPr>
        <p:txBody>
          <a:bodyPr>
            <a:normAutofit/>
          </a:bodyPr>
          <a:lstStyle/>
          <a:p>
            <a:r>
              <a:rPr lang="en-US" sz="6600" dirty="0"/>
              <a:t>Urinalysis Mailing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419600"/>
            <a:ext cx="64008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Installation Official Mail Center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Marine Corps Base Camp Pendleton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Updated: 21 September 2025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pic>
        <p:nvPicPr>
          <p:cNvPr id="6" name="Picture 5" descr="C:\Users\michael.atkins1\Desktop\imagesJTF8TF4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4" y="228600"/>
            <a:ext cx="1203198" cy="17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62295" cy="16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2811FD-9CEE-9947-5136-E9512E0DF3F1}"/>
              </a:ext>
            </a:extLst>
          </p:cNvPr>
          <p:cNvSpPr/>
          <p:nvPr/>
        </p:nvSpPr>
        <p:spPr>
          <a:xfrm>
            <a:off x="83127" y="6629400"/>
            <a:ext cx="2789382" cy="16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8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Mailing Urine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3" y="1600200"/>
            <a:ext cx="8337177" cy="5105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Each SACO must bring properly addressed To: and From: labels IOT affix to each of the samples.</a:t>
            </a:r>
            <a:endParaRPr lang="en-US" sz="2600">
              <a:cs typeface="Calibri"/>
            </a:endParaRPr>
          </a:p>
          <a:p>
            <a:r>
              <a:rPr lang="en-US" sz="2600"/>
              <a:t>Addressing Standards per Military Postal Service Procedures Manual and MCO 5110.4B</a:t>
            </a:r>
          </a:p>
          <a:p>
            <a:pPr lvl="1"/>
            <a:r>
              <a:rPr lang="en-US" sz="2000"/>
              <a:t>Return and delivery addresses will be typed</a:t>
            </a:r>
          </a:p>
          <a:p>
            <a:pPr lvl="1"/>
            <a:r>
              <a:rPr lang="en-US" sz="2000"/>
              <a:t>No hand-written or stamped addresses</a:t>
            </a:r>
            <a:endParaRPr lang="en-US" sz="2400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9" name="Picture 8" descr="C:\Users\michael.atkins1\Desktop\imagesJTF8TF4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247340"/>
            <a:ext cx="761285" cy="108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37" y="189575"/>
            <a:ext cx="101333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9623" y="4495800"/>
            <a:ext cx="8444753" cy="21447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3CEFC-634F-F41C-B19B-BF1CDC860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97" y="4640860"/>
            <a:ext cx="2286001" cy="1042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76203-0C19-B3D4-BF04-CD23085A2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639" y="5505342"/>
            <a:ext cx="2743200" cy="906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203B5-AF22-9703-42F1-8566A75E4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75104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0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Mailing Urine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The postage facing side of the bundle shall contain the following label: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Exempt Human Specimen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u="sng" dirty="0"/>
              <a:t>The only authorized endorsement is as shown above.</a:t>
            </a:r>
          </a:p>
          <a:p>
            <a:pPr marL="457200" lvl="1" indent="0">
              <a:buNone/>
            </a:pPr>
            <a:r>
              <a:rPr lang="en-US" dirty="0"/>
              <a:t>                        </a:t>
            </a:r>
          </a:p>
        </p:txBody>
      </p:sp>
      <p:pic>
        <p:nvPicPr>
          <p:cNvPr id="10" name="Picture 9" descr="C:\Users\michael.atkins1\Desktop\imagesJTF8TF4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247340"/>
            <a:ext cx="788660" cy="112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1"/>
            <a:ext cx="1112671" cy="125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3200400"/>
            <a:ext cx="38100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19" y="3586115"/>
            <a:ext cx="2772162" cy="676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60D486-6361-9019-7D3E-0659F39BD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10660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3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Mailing Urine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The biohazard label </a:t>
            </a:r>
            <a:r>
              <a:rPr lang="en-US" b="1" u="sng"/>
              <a:t>will not </a:t>
            </a:r>
            <a:r>
              <a:rPr lang="en-US"/>
              <a:t>be affixed to the outer layer of the bundle, box or individual samples:</a:t>
            </a:r>
          </a:p>
          <a:p>
            <a:pPr marL="0" indent="0">
              <a:buNone/>
            </a:pPr>
            <a:endParaRPr lang="en-US"/>
          </a:p>
          <a:p>
            <a:pPr lvl="1"/>
            <a:r>
              <a:rPr lang="en-US"/>
              <a:t>Biohazard Label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/>
              <a:t>                        </a:t>
            </a:r>
          </a:p>
          <a:p>
            <a:pPr lvl="1"/>
            <a:endParaRPr lang="en-US" sz="2000"/>
          </a:p>
          <a:p>
            <a:pPr marL="457200" lvl="1" indent="0" algn="ctr">
              <a:buNone/>
            </a:pPr>
            <a:r>
              <a:rPr lang="en-US" sz="2200" b="1" u="sng"/>
              <a:t>The biohazard label must be placed on the inside layer of every sample, no matter the quantity. </a:t>
            </a:r>
          </a:p>
        </p:txBody>
      </p:sp>
      <p:pic>
        <p:nvPicPr>
          <p:cNvPr id="10" name="Picture 9" descr="C:\Users\michael.atkins1\Desktop\imagesJTF8TF4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247340"/>
            <a:ext cx="788660" cy="112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1"/>
            <a:ext cx="1112671" cy="125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8600" y="2438400"/>
            <a:ext cx="3581400" cy="2975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91" y="2680295"/>
            <a:ext cx="2376418" cy="2491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53DAA7-82EE-0F3D-7C0E-F61893C2F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21995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5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Mailing Urine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Each sample box being bundled </a:t>
            </a:r>
            <a:r>
              <a:rPr lang="en-US" b="1" u="sng" dirty="0"/>
              <a:t>shall be</a:t>
            </a:r>
            <a:r>
              <a:rPr lang="en-US" b="1" dirty="0"/>
              <a:t> </a:t>
            </a:r>
            <a:r>
              <a:rPr lang="en-US" dirty="0"/>
              <a:t>individually addressed. 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To: Label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From: Label</a:t>
            </a:r>
          </a:p>
          <a:p>
            <a:pPr lvl="1"/>
            <a:r>
              <a:rPr lang="en-US" dirty="0"/>
              <a:t>“EXEMPT HUMAN SPECIMEN” Label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 descr="C:\Users\michael.atkins1\Desktop\imagesJTF8TF4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247340"/>
            <a:ext cx="895568" cy="127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036471" cy="116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9286EB-6716-28B1-B997-4200DD578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49704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90903634"/>
              </p:ext>
            </p:extLst>
          </p:nvPr>
        </p:nvGraphicFramePr>
        <p:xfrm>
          <a:off x="304800" y="990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C:\Users\michael.atkins1\Desktop\imagesJTF8TF4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247340"/>
            <a:ext cx="895568" cy="127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036471" cy="116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296993"/>
            <a:ext cx="671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Urinalysis Mailing Process (Multiple Sample Boxes)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5943600" y="3573483"/>
            <a:ext cx="824899" cy="320634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E03161-8F49-FFEE-2F28-166C16A097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659151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8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53746846"/>
              </p:ext>
            </p:extLst>
          </p:nvPr>
        </p:nvGraphicFramePr>
        <p:xfrm>
          <a:off x="865239" y="7620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C:\Users\michael.atkins1\Desktop\imagesJTF8TF4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247340"/>
            <a:ext cx="895568" cy="127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036471" cy="116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296993"/>
            <a:ext cx="671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Urinalysis Mailing Process (Multiple Sample Boxes)</a:t>
            </a:r>
          </a:p>
        </p:txBody>
      </p:sp>
      <p:sp>
        <p:nvSpPr>
          <p:cNvPr id="8" name="Down Arrow 7"/>
          <p:cNvSpPr/>
          <p:nvPr/>
        </p:nvSpPr>
        <p:spPr>
          <a:xfrm>
            <a:off x="6597446" y="3883742"/>
            <a:ext cx="824899" cy="304800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691CED-876A-F706-AF1C-518D00127F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68" y="6640468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9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3" y="1793274"/>
            <a:ext cx="8967917" cy="420747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721894" y="2859045"/>
            <a:ext cx="850100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lIns="34290" rIns="34290" rtlCol="0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Area MPO</a:t>
            </a:r>
          </a:p>
          <a:p>
            <a:pPr algn="ctr" defTabSz="685800">
              <a:defRPr/>
            </a:pPr>
            <a:r>
              <a:rPr lang="en-US" sz="7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BLDG 53507</a:t>
            </a:r>
          </a:p>
        </p:txBody>
      </p:sp>
      <p:cxnSp>
        <p:nvCxnSpPr>
          <p:cNvPr id="76" name="Straight Arrow Connector 75"/>
          <p:cNvCxnSpPr>
            <a:cxnSpLocks/>
            <a:stCxn id="75" idx="1"/>
          </p:cNvCxnSpPr>
          <p:nvPr/>
        </p:nvCxnSpPr>
        <p:spPr>
          <a:xfrm flipH="1">
            <a:off x="3206579" y="3020628"/>
            <a:ext cx="515315" cy="482403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700463" y="3505551"/>
            <a:ext cx="789384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lIns="34290" rIns="34290" rtlCol="0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Area MPO</a:t>
            </a:r>
          </a:p>
          <a:p>
            <a:pPr algn="ctr" defTabSz="685800">
              <a:defRPr/>
            </a:pPr>
            <a:r>
              <a:rPr lang="en-US" sz="7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BLDG 43507</a:t>
            </a:r>
          </a:p>
        </p:txBody>
      </p:sp>
      <p:cxnSp>
        <p:nvCxnSpPr>
          <p:cNvPr id="81" name="Straight Arrow Connector 80"/>
          <p:cNvCxnSpPr>
            <a:cxnSpLocks/>
          </p:cNvCxnSpPr>
          <p:nvPr/>
        </p:nvCxnSpPr>
        <p:spPr>
          <a:xfrm>
            <a:off x="4489846" y="3625861"/>
            <a:ext cx="367904" cy="375614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285449" y="4074856"/>
            <a:ext cx="676484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lIns="34290" rIns="34290" rtlCol="0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Area MPO</a:t>
            </a:r>
          </a:p>
          <a:p>
            <a:pPr algn="ctr" defTabSz="685800">
              <a:defRPr/>
            </a:pPr>
            <a:r>
              <a:rPr lang="en-US" sz="7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BLDG 4153</a:t>
            </a:r>
          </a:p>
        </p:txBody>
      </p:sp>
      <p:cxnSp>
        <p:nvCxnSpPr>
          <p:cNvPr id="86" name="Straight Arrow Connector 85"/>
          <p:cNvCxnSpPr>
            <a:cxnSpLocks/>
            <a:stCxn id="85" idx="2"/>
          </p:cNvCxnSpPr>
          <p:nvPr/>
        </p:nvCxnSpPr>
        <p:spPr>
          <a:xfrm>
            <a:off x="3623691" y="4398021"/>
            <a:ext cx="676484" cy="238015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717635" y="5382140"/>
            <a:ext cx="653565" cy="438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lIns="34290" rIns="34290" rtlCol="0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Area MPO</a:t>
            </a:r>
          </a:p>
          <a:p>
            <a:pPr algn="ctr" defTabSz="685800">
              <a:defRPr/>
            </a:pPr>
            <a:r>
              <a:rPr lang="en-US" sz="7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BLDG 16840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752388" y="3202949"/>
            <a:ext cx="653565" cy="438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lIns="34290" rIns="34290" rtlCol="0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Area MPO</a:t>
            </a:r>
          </a:p>
          <a:p>
            <a:pPr algn="ctr" defTabSz="685800">
              <a:defRPr/>
            </a:pPr>
            <a:r>
              <a:rPr lang="en-US" sz="7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BLDG 1482</a:t>
            </a:r>
          </a:p>
        </p:txBody>
      </p:sp>
      <p:cxnSp>
        <p:nvCxnSpPr>
          <p:cNvPr id="96" name="Straight Arrow Connector 95"/>
          <p:cNvCxnSpPr>
            <a:cxnSpLocks/>
          </p:cNvCxnSpPr>
          <p:nvPr/>
        </p:nvCxnSpPr>
        <p:spPr>
          <a:xfrm>
            <a:off x="7260560" y="3641531"/>
            <a:ext cx="283240" cy="701869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cxnSpLocks/>
            <a:stCxn id="93" idx="0"/>
          </p:cNvCxnSpPr>
          <p:nvPr/>
        </p:nvCxnSpPr>
        <p:spPr>
          <a:xfrm flipV="1">
            <a:off x="7044418" y="4636038"/>
            <a:ext cx="216142" cy="746102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29899" y="1117966"/>
            <a:ext cx="4483920" cy="6001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685800">
              <a:defRPr/>
            </a:pPr>
            <a:r>
              <a:rPr lang="en-US" sz="3300" b="1">
                <a:latin typeface="Calibri"/>
                <a:cs typeface="Calibri"/>
              </a:rPr>
              <a:t>CAMPEN MPO Locations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3C202BBE-148E-4BB1-9B35-967BC565EDD8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14938" y="4932598"/>
            <a:ext cx="804862" cy="300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Area UMCS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BLDG 220106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5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7148" y="5496551"/>
            <a:ext cx="881531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Area UMCS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BLDG 210636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8ED39B7-789D-4CCA-9BDF-6E500E08A586}"/>
              </a:ext>
            </a:extLst>
          </p:cNvPr>
          <p:cNvCxnSpPr>
            <a:cxnSpLocks/>
          </p:cNvCxnSpPr>
          <p:nvPr/>
        </p:nvCxnSpPr>
        <p:spPr>
          <a:xfrm flipV="1">
            <a:off x="5811127" y="4757224"/>
            <a:ext cx="346787" cy="175375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A8A0895-8951-49D9-919A-0DF98397700E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5094382" y="5543551"/>
            <a:ext cx="622766" cy="95876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C:\Users\michael.atkins1\Desktop\imagesJTF8TF4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247340"/>
            <a:ext cx="895568" cy="127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036471" cy="116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581255-31A3-A380-9BDE-A1F53968130D}"/>
              </a:ext>
            </a:extLst>
          </p:cNvPr>
          <p:cNvSpPr txBox="1"/>
          <p:nvPr/>
        </p:nvSpPr>
        <p:spPr>
          <a:xfrm>
            <a:off x="5086405" y="3045114"/>
            <a:ext cx="850100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lIns="34290" tIns="45720" rIns="34290" bIns="45720" rtlCol="0" anchor="t">
            <a:spAutoFit/>
          </a:bodyPr>
          <a:lstStyle/>
          <a:p>
            <a:pPr algn="ctr" defTabSz="685800">
              <a:defRPr/>
            </a:pPr>
            <a:r>
              <a:rPr lang="en-US" sz="750" b="1">
                <a:latin typeface="Arial"/>
                <a:cs typeface="Arial"/>
              </a:rPr>
              <a:t>33 Area MPO</a:t>
            </a:r>
          </a:p>
          <a:p>
            <a:pPr algn="ctr" defTabSz="685800">
              <a:defRPr/>
            </a:pPr>
            <a:r>
              <a:rPr lang="en-US" sz="750" b="1">
                <a:latin typeface="Arial"/>
                <a:cs typeface="Arial"/>
              </a:rPr>
              <a:t>BLDG 33106</a:t>
            </a:r>
            <a:endParaRPr lang="en-US" sz="7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8EF9EE-40AF-37A4-68EB-FA65E0C64FC3}"/>
              </a:ext>
            </a:extLst>
          </p:cNvPr>
          <p:cNvCxnSpPr>
            <a:cxnSpLocks/>
          </p:cNvCxnSpPr>
          <p:nvPr/>
        </p:nvCxnSpPr>
        <p:spPr>
          <a:xfrm>
            <a:off x="5491078" y="3368907"/>
            <a:ext cx="13486" cy="659148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C3EC8FB-F42C-BA8F-7998-911B2BDAEF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9" y="6622205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of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73" y="5095242"/>
            <a:ext cx="7696200" cy="1441938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Drug Demand Reduction Coordinators</a:t>
            </a:r>
          </a:p>
          <a:p>
            <a:pPr marL="0" indent="0" algn="ctr">
              <a:buNone/>
            </a:pPr>
            <a:r>
              <a:rPr lang="en-US" sz="2400" dirty="0"/>
              <a:t>Mr. Ernest Rose – Office: 725-5330 C:760-681-2704</a:t>
            </a:r>
          </a:p>
          <a:p>
            <a:pPr marL="0" indent="0" algn="ctr">
              <a:buNone/>
            </a:pPr>
            <a:r>
              <a:rPr lang="en-US" sz="2400" dirty="0">
                <a:cs typeface="Calibri"/>
              </a:rPr>
              <a:t>Mr. </a:t>
            </a:r>
            <a:r>
              <a:rPr lang="en-US" sz="2400" dirty="0" err="1">
                <a:cs typeface="Calibri"/>
              </a:rPr>
              <a:t>Justinano</a:t>
            </a:r>
            <a:r>
              <a:rPr lang="en-US" sz="2400" dirty="0">
                <a:cs typeface="Calibri"/>
              </a:rPr>
              <a:t> Marco – Office: 760-725-5330</a:t>
            </a:r>
            <a:endParaRPr lang="en-US" sz="24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6" name="Picture 5" descr="C:\Users\michael.atkins1\Desktop\imagesJTF8TF4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2" y="239015"/>
            <a:ext cx="1203198" cy="17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462295" cy="16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364470" y="1459123"/>
            <a:ext cx="5798330" cy="37224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Installation Official Mail Manager</a:t>
            </a:r>
          </a:p>
          <a:p>
            <a:pPr marL="0" indent="0" algn="ctr">
              <a:buNone/>
            </a:pPr>
            <a:r>
              <a:rPr lang="en-US" sz="4400" dirty="0"/>
              <a:t>WO Rodriguez, Dana L.</a:t>
            </a:r>
          </a:p>
          <a:p>
            <a:pPr marL="0" indent="0" algn="ctr">
              <a:buNone/>
            </a:pPr>
            <a:r>
              <a:rPr lang="en-US" sz="4400" dirty="0">
                <a:cs typeface="Calibri"/>
              </a:rPr>
              <a:t>dana.rodriguez@usmc.mil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Assistant Installation Official Mail Manager</a:t>
            </a: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4400" dirty="0"/>
              <a:t>GySgt Jackson, Joshua</a:t>
            </a:r>
          </a:p>
          <a:p>
            <a:pPr marL="0" indent="0" algn="ctr">
              <a:buNone/>
            </a:pPr>
            <a:r>
              <a:rPr lang="en-US" sz="4400" dirty="0"/>
              <a:t>Joshua.i.Jackson@usmc.mil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Office: 760-725-5713</a:t>
            </a:r>
            <a:endParaRPr lang="en-US" sz="3600" dirty="0">
              <a:ea typeface="Calibri"/>
              <a:cs typeface="Calibri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Or 760-763-1196</a:t>
            </a:r>
            <a:endParaRPr lang="en-US" sz="3600" dirty="0">
              <a:ea typeface="Calibri"/>
              <a:cs typeface="Calibri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3500" dirty="0"/>
              <a:t>MCIW_MCB_CPEN_POSTOP@usmc.mil</a:t>
            </a:r>
            <a:endParaRPr lang="en-US" sz="3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EE2FF-C108-85EE-11BE-6D7CC026E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67954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04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672" l="461" r="100000">
                        <a14:backgroundMark x1="42857" y1="54741" x2="44240" y2="54741"/>
                        <a14:backgroundMark x1="55300" y1="55172" x2="53917" y2="5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9993"/>
            <a:ext cx="6984776" cy="602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66" b="98047" l="19412" r="77059">
                        <a14:backgroundMark x1="43529" y1="37891" x2="43529" y2="52734"/>
                        <a14:backgroundMark x1="52353" y1="19922" x2="52353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10377" r="26659" b="6641"/>
          <a:stretch/>
        </p:blipFill>
        <p:spPr bwMode="auto">
          <a:xfrm>
            <a:off x="1691680" y="628862"/>
            <a:ext cx="707529" cy="10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3"/>
          <p:cNvPicPr>
            <a:picLocks noChangeAspect="1" noChangeArrowheads="1"/>
          </p:cNvPicPr>
          <p:nvPr/>
        </p:nvPicPr>
        <p:blipFill>
          <a:blip r:embed="rId10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611">
            <a:off x="606498" y="213963"/>
            <a:ext cx="2986401" cy="188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149475" y="-144463"/>
            <a:ext cx="1016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561975" y="0"/>
            <a:ext cx="122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1344614" y="2322"/>
            <a:ext cx="7799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Q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UESTIONS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66" b="98047" l="19412" r="77059">
                        <a14:backgroundMark x1="43529" y1="37891" x2="43529" y2="52734"/>
                        <a14:backgroundMark x1="52353" y1="19922" x2="52353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10377" r="26659" b="6641"/>
          <a:stretch/>
        </p:blipFill>
        <p:spPr bwMode="auto">
          <a:xfrm>
            <a:off x="9324528" y="55193"/>
            <a:ext cx="707529" cy="10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66" b="98047" l="19412" r="77059">
                        <a14:backgroundMark x1="43529" y1="37891" x2="43529" y2="52734"/>
                        <a14:backgroundMark x1="52353" y1="19922" x2="52353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10377" r="26659" b="6641"/>
          <a:stretch/>
        </p:blipFill>
        <p:spPr bwMode="auto">
          <a:xfrm>
            <a:off x="9476928" y="207593"/>
            <a:ext cx="707529" cy="10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66" b="98047" l="19412" r="77059">
                        <a14:backgroundMark x1="43529" y1="37891" x2="43529" y2="52734"/>
                        <a14:backgroundMark x1="52353" y1="19922" x2="52353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10377" r="26659" b="6641"/>
          <a:stretch/>
        </p:blipFill>
        <p:spPr bwMode="auto">
          <a:xfrm>
            <a:off x="9629328" y="359993"/>
            <a:ext cx="707529" cy="10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66" b="98047" l="19412" r="77059">
                        <a14:backgroundMark x1="43529" y1="37891" x2="43529" y2="52734"/>
                        <a14:backgroundMark x1="52353" y1="19922" x2="52353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10377" r="26659" b="6641"/>
          <a:stretch/>
        </p:blipFill>
        <p:spPr bwMode="auto">
          <a:xfrm>
            <a:off x="9781728" y="512393"/>
            <a:ext cx="707529" cy="10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66" b="98047" l="19412" r="77059">
                        <a14:backgroundMark x1="43529" y1="37891" x2="43529" y2="52734"/>
                        <a14:backgroundMark x1="52353" y1="19922" x2="52353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10377" r="26659" b="6641"/>
          <a:stretch/>
        </p:blipFill>
        <p:spPr bwMode="auto">
          <a:xfrm>
            <a:off x="9934128" y="664793"/>
            <a:ext cx="707529" cy="10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86798" y="7009810"/>
            <a:ext cx="9937104" cy="923330"/>
          </a:xfrm>
          <a:prstGeom prst="rect">
            <a:avLst/>
          </a:prstGeom>
          <a:noFill/>
          <a:effectLst>
            <a:glow rad="16764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small" spc="50">
                <a:ln w="1905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Goin’ Postal Productions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1E2A9C-A201-288F-D90F-8C36ED9BE2CD}"/>
              </a:ext>
            </a:extLst>
          </p:cNvPr>
          <p:cNvSpPr txBox="1"/>
          <p:nvPr/>
        </p:nvSpPr>
        <p:spPr>
          <a:xfrm>
            <a:off x="2149475" y="6087533"/>
            <a:ext cx="4386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GOIN POSTAL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33F20-D267-224A-25E2-00B2E7523B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45" y="6646958"/>
            <a:ext cx="2109229" cy="1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4000" decel="7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1.07917 0.866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58" y="4331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28 -0.04305 L 0.26059 0.7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3777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13 0.79607 L -0.57309 0.36273 L -0.56892 0.21806 L -0.56996 0.20556 L -0.5677 -0.00278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3995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08 0.76551 L -0.5783 0.33056 L -0.53247 0.19028 L -0.49288 0.09445 L -0.47101 0.04723 L -0.42517 -0.01527 L -0.36267 -0.05972 L -0.32622 -0.04861 L -0.31372 0.01111 L -0.31372 0.06528 " pathEditMode="relative" rAng="0" ptsTypes="AAAAAAAA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41273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47 0.74699 L -0.55539 0.34282 L -0.50955 0.23449 L -0.43976 0.18171 L -0.38039 0.16365 L -0.31997 0.15949 L -0.26997 0.17893 L -0.23872 0.21921 L -0.23559 0.26921 L -0.23559 0.3537 " pathEditMode="relative" rAng="0" ptsTypes="AAAAAAAA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-2937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909 0.71597 C -0.61909 0.68125 -0.63229 0.54074 -0.63229 0.49305 C -0.63333 0.46481 -0.64722 0.32153 -0.65208 0.26088 L -0.66111 0.12847 L -0.69062 0.05532 L -0.7052 0.00416 L -0.7427 -0.07084 L -0.79166 -0.12084 L -0.8493 -0.10232 L -0.87604 -0.05834 L -0.87743 0.0169 " pathEditMode="relative" rAng="0" ptsTypes="ffAAAAAAAAf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4185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281 0.70278 L -0.71667 0.26366 L -0.76875 0.14028 L -0.81163 0.0581 L -0.84896 -0.02222 L -0.92917 -0.09444 L -1.00104 -0.08611 L -1.03542 -0.01944 L -1.05937 0.0625 L -1.07917 0.14028 L -1.07917 0.19861 " pathEditMode="relative" rAng="0" ptsTypes="AAAAAAAAAAA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9861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467600" cy="3657600"/>
          </a:xfrm>
        </p:spPr>
        <p:txBody>
          <a:bodyPr>
            <a:normAutofit fontScale="62500" lnSpcReduction="20000"/>
          </a:bodyPr>
          <a:lstStyle/>
          <a:p>
            <a:r>
              <a:rPr lang="en-US" sz="5400"/>
              <a:t>References</a:t>
            </a:r>
          </a:p>
          <a:p>
            <a:r>
              <a:rPr lang="en-US" sz="5400"/>
              <a:t>Preparation of Samples</a:t>
            </a:r>
          </a:p>
          <a:p>
            <a:r>
              <a:rPr lang="en-US" sz="5400"/>
              <a:t>Secondary Enclosed leak proof container </a:t>
            </a:r>
          </a:p>
          <a:p>
            <a:r>
              <a:rPr lang="en-US" sz="5400"/>
              <a:t>Mailing Urine Samples</a:t>
            </a:r>
          </a:p>
          <a:p>
            <a:r>
              <a:rPr lang="en-US" sz="5400"/>
              <a:t>Urinalysis Mailing Process Overview</a:t>
            </a:r>
          </a:p>
          <a:p>
            <a:r>
              <a:rPr lang="en-US" sz="5400"/>
              <a:t>Drop off Locations</a:t>
            </a:r>
          </a:p>
          <a:p>
            <a:endParaRPr lang="en-US" sz="5400"/>
          </a:p>
        </p:txBody>
      </p:sp>
      <p:pic>
        <p:nvPicPr>
          <p:cNvPr id="6" name="Picture 5" descr="C:\Users\michael.atkins1\Desktop\imagesJTF8TF4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1"/>
            <a:ext cx="990600" cy="141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1"/>
            <a:ext cx="1201495" cy="135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66017E-CFBE-5015-C016-4D48ADB5F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0" y="6675104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0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467600" cy="3657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5400" dirty="0"/>
              <a:t>Publication 52 – 7 Sep 23</a:t>
            </a:r>
          </a:p>
          <a:p>
            <a:pPr marL="0" indent="0" algn="ctr">
              <a:buNone/>
            </a:pPr>
            <a:r>
              <a:rPr lang="en-US" sz="1900" dirty="0"/>
              <a:t>Hazardous, Restricted, and Perishable Mail</a:t>
            </a:r>
            <a:endParaRPr lang="en-US" sz="1900" dirty="0">
              <a:ea typeface="Calibri"/>
              <a:cs typeface="Calibri"/>
            </a:endParaRPr>
          </a:p>
          <a:p>
            <a:r>
              <a:rPr lang="en-US" sz="5400" dirty="0"/>
              <a:t>DoDI 1010.16 - 15 Jun 20</a:t>
            </a:r>
            <a:endParaRPr lang="en-US" sz="54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1900" dirty="0"/>
              <a:t>Technical Procedures for the Military Personnel Drug Abuse Testing Program</a:t>
            </a:r>
            <a:endParaRPr lang="en-US" sz="1900" dirty="0">
              <a:ea typeface="Calibri"/>
              <a:cs typeface="Calibri"/>
            </a:endParaRPr>
          </a:p>
          <a:p>
            <a:r>
              <a:rPr lang="en-US" sz="5400" dirty="0"/>
              <a:t>MCO 5300.17A -21 May 25</a:t>
            </a:r>
          </a:p>
          <a:p>
            <a:pPr marL="0" indent="0" algn="ctr">
              <a:buNone/>
            </a:pPr>
            <a:r>
              <a:rPr lang="en-US" sz="1900" dirty="0"/>
              <a:t>Marine Corps Substance Abuse Program</a:t>
            </a:r>
            <a:endParaRPr lang="en-US" sz="19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5400" dirty="0"/>
          </a:p>
          <a:p>
            <a:endParaRPr lang="en-US" sz="5400" dirty="0"/>
          </a:p>
          <a:p>
            <a:endParaRPr lang="en-US" sz="5400" dirty="0"/>
          </a:p>
        </p:txBody>
      </p:sp>
      <p:pic>
        <p:nvPicPr>
          <p:cNvPr id="6" name="Picture 5" descr="C:\Users\michael.atkins1\Desktop\imagesJTF8TF4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1"/>
            <a:ext cx="990600" cy="141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1"/>
            <a:ext cx="1201495" cy="135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DE989-25AC-1F94-3DCA-90FFBA852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0" y="6604144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5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PUB 52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7096"/>
            <a:ext cx="7467600" cy="4729904"/>
          </a:xfrm>
        </p:spPr>
        <p:txBody>
          <a:bodyPr>
            <a:noAutofit/>
          </a:bodyPr>
          <a:lstStyle/>
          <a:p>
            <a:r>
              <a:rPr lang="en-US" sz="1700" b="1"/>
              <a:t>Exempt Human </a:t>
            </a:r>
            <a:r>
              <a:rPr lang="en-US" sz="1700"/>
              <a:t>or Animal </a:t>
            </a:r>
            <a:r>
              <a:rPr lang="en-US" sz="1700" b="1"/>
              <a:t>Specimens</a:t>
            </a:r>
            <a:r>
              <a:rPr lang="en-US" sz="1700"/>
              <a:t> - Exempt human specimens as defined in 346.12d are not subject to regulation as hazardous materials but when presented for mailing must </a:t>
            </a:r>
            <a:r>
              <a:rPr lang="en-US" sz="1700" b="1"/>
              <a:t>be triple-packaged </a:t>
            </a:r>
            <a:r>
              <a:rPr lang="en-US" sz="1700"/>
              <a:t>in leak-proof (for liquids).</a:t>
            </a:r>
          </a:p>
          <a:p>
            <a:r>
              <a:rPr lang="en-US" sz="1700"/>
              <a:t> Sufficient </a:t>
            </a:r>
            <a:r>
              <a:rPr lang="en-US" sz="1700" b="1"/>
              <a:t>cushioning</a:t>
            </a:r>
            <a:r>
              <a:rPr lang="en-US" sz="1700"/>
              <a:t> and </a:t>
            </a:r>
            <a:r>
              <a:rPr lang="en-US" sz="1700" b="1"/>
              <a:t>absorbent</a:t>
            </a:r>
            <a:r>
              <a:rPr lang="en-US" sz="1700"/>
              <a:t> materials must surround each </a:t>
            </a:r>
            <a:r>
              <a:rPr lang="en-US" sz="1700" b="1"/>
              <a:t>primary receptacle</a:t>
            </a:r>
            <a:r>
              <a:rPr lang="en-US" sz="1700"/>
              <a:t> containing liquid. Secondary containers for liquids must be leak-proof. </a:t>
            </a:r>
          </a:p>
          <a:p>
            <a:r>
              <a:rPr lang="en-US" sz="1700"/>
              <a:t>The </a:t>
            </a:r>
            <a:r>
              <a:rPr lang="en-US" sz="1700" b="1"/>
              <a:t>primary</a:t>
            </a:r>
            <a:r>
              <a:rPr lang="en-US" sz="1700"/>
              <a:t> and </a:t>
            </a:r>
            <a:r>
              <a:rPr lang="en-US" sz="1700" b="1"/>
              <a:t>secondary </a:t>
            </a:r>
            <a:r>
              <a:rPr lang="en-US" sz="1700"/>
              <a:t>packaging must be enclosed in a rigid outer shipping container. A single primary receptacle </a:t>
            </a:r>
            <a:r>
              <a:rPr lang="en-US" sz="1700" b="1"/>
              <a:t>must not contain more than 500 ml </a:t>
            </a:r>
            <a:r>
              <a:rPr lang="en-US" sz="1700"/>
              <a:t>of a liquid specimen. </a:t>
            </a:r>
          </a:p>
          <a:p>
            <a:r>
              <a:rPr lang="en-US" sz="1700"/>
              <a:t>The </a:t>
            </a:r>
            <a:r>
              <a:rPr lang="en-US" sz="1700" b="1"/>
              <a:t>secondary container </a:t>
            </a:r>
            <a:r>
              <a:rPr lang="en-US" sz="1700"/>
              <a:t>cannot serve as the outer shipping container. The secondary container </a:t>
            </a:r>
            <a:r>
              <a:rPr lang="en-US" sz="1700" b="1"/>
              <a:t>must be marked </a:t>
            </a:r>
            <a:r>
              <a:rPr lang="en-US" sz="1700"/>
              <a:t>with the international </a:t>
            </a:r>
            <a:r>
              <a:rPr lang="en-US" sz="1700" b="1"/>
              <a:t>biohazard symbol </a:t>
            </a:r>
            <a:r>
              <a:rPr lang="en-US" sz="1700"/>
              <a:t>shown in Exhibit 346.321. The secondary container must be securely and snugly enclosed in a </a:t>
            </a:r>
            <a:r>
              <a:rPr lang="en-US" sz="1700" b="1"/>
              <a:t>fiberboard box </a:t>
            </a:r>
            <a:r>
              <a:rPr lang="en-US" sz="1700"/>
              <a:t>or </a:t>
            </a:r>
            <a:r>
              <a:rPr lang="en-US" sz="1700" b="1"/>
              <a:t>container of equivalent strength </a:t>
            </a:r>
            <a:r>
              <a:rPr lang="en-US" sz="1700"/>
              <a:t>that serves as the outer shipping container. </a:t>
            </a:r>
          </a:p>
          <a:p>
            <a:r>
              <a:rPr lang="en-US" sz="1700"/>
              <a:t>The </a:t>
            </a:r>
            <a:r>
              <a:rPr lang="en-US" sz="1700" b="1"/>
              <a:t>outer shipping container </a:t>
            </a:r>
            <a:r>
              <a:rPr lang="en-US" sz="1700"/>
              <a:t>must be marked on the </a:t>
            </a:r>
            <a:r>
              <a:rPr lang="en-US" sz="1700" b="1"/>
              <a:t>address side </a:t>
            </a:r>
            <a:r>
              <a:rPr lang="en-US" sz="1700"/>
              <a:t>with the words </a:t>
            </a:r>
            <a:r>
              <a:rPr lang="en-US" sz="1700" b="1"/>
              <a:t>“Exempt human specimen” </a:t>
            </a:r>
            <a:r>
              <a:rPr lang="en-US" sz="1700"/>
              <a:t>as appropriate. </a:t>
            </a:r>
          </a:p>
        </p:txBody>
      </p:sp>
      <p:pic>
        <p:nvPicPr>
          <p:cNvPr id="6" name="Picture 5" descr="C:\Users\michael.atkins1\Desktop\imagesJTF8TF4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1"/>
            <a:ext cx="990600" cy="141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1"/>
            <a:ext cx="1201495" cy="135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7A2ACC-802E-3FCA-BDB8-FD6B70A2A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3562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7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Preparation of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IOMC, MCB Camp Pendleton, will only accept urine in their individual boxes.</a:t>
            </a:r>
          </a:p>
          <a:p>
            <a:pPr lvl="1"/>
            <a:r>
              <a:rPr lang="en-US" dirty="0"/>
              <a:t>Urinalysis samples in batches of 4.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Urinalysis samples individually prepared.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u="sng" dirty="0"/>
              <a:t>Only bring urinalysis samples bundled in batches of four or individually prepared for single packaged samples. </a:t>
            </a:r>
            <a:endParaRPr lang="en-US" b="1" u="sng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6" name="Picture 5" descr="C:\Users\michael.atkins1\Desktop\imagesJTF8TF4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247340"/>
            <a:ext cx="895568" cy="127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351" y="233358"/>
            <a:ext cx="1036471" cy="116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D1554-EB61-B1B5-200B-0CB4F8551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04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4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Preparation of Samples</a:t>
            </a:r>
            <a:br>
              <a:rPr lang="en-US"/>
            </a:br>
            <a:r>
              <a:rPr lang="en-US"/>
              <a:t>for Mailing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921" y="1631177"/>
            <a:ext cx="9296400" cy="4485323"/>
          </a:xfrm>
        </p:spPr>
        <p:txBody>
          <a:bodyPr>
            <a:normAutofit/>
          </a:bodyPr>
          <a:lstStyle/>
          <a:p>
            <a:r>
              <a:rPr lang="en-US"/>
              <a:t>All samples must be individually wrapped in approved bags to prevent spillage</a:t>
            </a:r>
            <a:r>
              <a:rPr lang="en-US" sz="4400"/>
              <a:t>.</a:t>
            </a:r>
          </a:p>
          <a:p>
            <a:pPr lvl="1"/>
            <a:r>
              <a:rPr lang="en-US" sz="3600"/>
              <a:t>Do not put more than one box inside each bag. Only utilize the single sample bags.</a:t>
            </a:r>
          </a:p>
          <a:p>
            <a:pPr marL="457200" lvl="1" indent="0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000" b="1" u="sng"/>
              <a:t>The Post Office will only check to ensure all boxes are properly sealed for mailing, per USPS regulations.</a:t>
            </a:r>
          </a:p>
        </p:txBody>
      </p:sp>
      <p:pic>
        <p:nvPicPr>
          <p:cNvPr id="9" name="Picture 8" descr="C:\Users\michael.atkins1\Desktop\imagesJTF8TF4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247340"/>
            <a:ext cx="788660" cy="112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52" y="362102"/>
            <a:ext cx="94577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C3C278-89DD-1409-58DF-67989A017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83362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4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 of Properly </a:t>
            </a:r>
            <a:br>
              <a:rPr lang="en-US"/>
            </a:br>
            <a:r>
              <a:rPr lang="en-US"/>
              <a:t>Prepared Samples </a:t>
            </a:r>
            <a:endParaRPr lang="en-US" b="1">
              <a:highlight>
                <a:srgbClr val="000000"/>
              </a:highlight>
              <a:cs typeface="Calibri"/>
            </a:endParaRPr>
          </a:p>
        </p:txBody>
      </p:sp>
      <p:pic>
        <p:nvPicPr>
          <p:cNvPr id="11" name="Picture 10" descr="C:\Users\michael.atkins1\Desktop\imagesJTF8TF4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0" y="200860"/>
            <a:ext cx="675117" cy="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47" y="231598"/>
            <a:ext cx="830283" cy="93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3300" y="5916612"/>
            <a:ext cx="2057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Batch of 4 Samples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A5E4C38B-EDCD-ECF8-27CF-8EC34CD39F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0" y="1602557"/>
            <a:ext cx="2439185" cy="3252247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7C092B1-6607-55DF-4ECC-2B3A0F89DF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4894" y="2010070"/>
            <a:ext cx="3260104" cy="2445078"/>
          </a:xfrm>
          <a:prstGeom prst="rect">
            <a:avLst/>
          </a:prstGeom>
        </p:spPr>
      </p:pic>
      <p:pic>
        <p:nvPicPr>
          <p:cNvPr id="9" name="Picture 8" descr="A picture containing indoor, bedclothes&#10;&#10;Description automatically generated">
            <a:extLst>
              <a:ext uri="{FF2B5EF4-FFF2-40B4-BE49-F238E27FC236}">
                <a16:creationId xmlns:a16="http://schemas.microsoft.com/office/drawing/2014/main" id="{4B99CB16-0726-C286-5F69-E72413F7A2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5270" y="2073915"/>
            <a:ext cx="3260104" cy="23173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FA532B-C8B4-E79E-F401-AB6C28B066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604144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 of Properly </a:t>
            </a:r>
            <a:br>
              <a:rPr lang="en-US"/>
            </a:br>
            <a:r>
              <a:rPr lang="en-US"/>
              <a:t>Prepared Samples</a:t>
            </a:r>
            <a:endParaRPr lang="en-US" b="1">
              <a:cs typeface="Calibri"/>
            </a:endParaRPr>
          </a:p>
        </p:txBody>
      </p:sp>
      <p:pic>
        <p:nvPicPr>
          <p:cNvPr id="11" name="Picture 10" descr="C:\Users\michael.atkins1\Desktop\imagesJTF8TF4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0" y="200860"/>
            <a:ext cx="675117" cy="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47" y="231598"/>
            <a:ext cx="830283" cy="93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191000" y="1491417"/>
            <a:ext cx="3974147" cy="24709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65486"/>
            <a:ext cx="4343400" cy="217601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629400" y="5429423"/>
            <a:ext cx="20574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Measurements shall not exceed </a:t>
            </a:r>
          </a:p>
          <a:p>
            <a:pPr algn="ctr"/>
            <a:r>
              <a:rPr lang="en-US" b="1" u="sng"/>
              <a:t>16 x 8½ x 6 ½ </a:t>
            </a:r>
            <a:endParaRPr lang="en-US" b="1" u="sng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A7664-FB7F-8C39-1487-BECD61B78C71}"/>
              </a:ext>
            </a:extLst>
          </p:cNvPr>
          <p:cNvSpPr txBox="1"/>
          <p:nvPr/>
        </p:nvSpPr>
        <p:spPr>
          <a:xfrm>
            <a:off x="747676" y="4700909"/>
            <a:ext cx="5500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9" name="Picture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514D69FE-D4D2-3094-CD68-A82677A3AD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6674" y="1420079"/>
            <a:ext cx="2486710" cy="258467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CCED2E-1775-CA43-BED8-C5B8C1D55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657140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9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Mailing Urine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Bring all properly sealed samples to your local Military Post Office/Unit Mail Call in batches of 4 for mailing (if 3 or less bring in separately). </a:t>
            </a:r>
          </a:p>
          <a:p>
            <a:pPr lvl="1"/>
            <a:r>
              <a:rPr lang="en-US" dirty="0"/>
              <a:t>Local MPO/UMC </a:t>
            </a:r>
            <a:r>
              <a:rPr lang="en-US" b="1" u="sng" dirty="0"/>
              <a:t>will assist </a:t>
            </a:r>
            <a:r>
              <a:rPr lang="en-US" dirty="0"/>
              <a:t>with the consolidation of samples </a:t>
            </a:r>
            <a:r>
              <a:rPr lang="en-US" b="1" u="sng" dirty="0"/>
              <a:t>as needed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pPr lvl="1"/>
            <a:r>
              <a:rPr lang="en-US" b="1" u="sng" dirty="0"/>
              <a:t>Will not </a:t>
            </a:r>
            <a:r>
              <a:rPr lang="en-US" dirty="0"/>
              <a:t>accept any urine samples in batches of </a:t>
            </a:r>
            <a:r>
              <a:rPr lang="en-US" b="1" u="sng" dirty="0"/>
              <a:t>more than 4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lvl="1"/>
            <a:r>
              <a:rPr lang="en-US" b="1" u="sng" dirty="0"/>
              <a:t>There is no</a:t>
            </a:r>
            <a:r>
              <a:rPr lang="en-US" dirty="0"/>
              <a:t> cap on the total amount of urine samples to be accepted.</a:t>
            </a:r>
            <a:endParaRPr lang="en-US" dirty="0">
              <a:cs typeface="Calibri"/>
            </a:endParaRPr>
          </a:p>
          <a:p>
            <a:pPr lvl="1"/>
            <a:r>
              <a:rPr lang="en-US" b="1" dirty="0"/>
              <a:t>Affix address to each individual urine box (even if they are consolidated)</a:t>
            </a:r>
            <a:endParaRPr lang="en-US" b="1" dirty="0">
              <a:cs typeface="Calibri"/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 descr="C:\Users\michael.atkins1\Desktop\imagesJTF8TF4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247340"/>
            <a:ext cx="761285" cy="108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ichael.atkins1\Desktop\untitled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37" y="189575"/>
            <a:ext cx="101333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CB4D10-67E2-534A-F4C8-42688357A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04"/>
            <a:ext cx="281050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6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1c3b1df1-292a-4c2f-b808-821c7eaf9e4b">
      <Terms xmlns="http://schemas.microsoft.com/office/infopath/2007/PartnerControls"/>
    </lcf76f155ced4ddcb4097134ff3c332f>
    <TaxCatchAll xmlns="68d9dfb5-a8ef-4a42-929a-a89cbfa55bd7" xsi:nil="true"/>
    <MediaLengthInSeconds xmlns="1c3b1df1-292a-4c2f-b808-821c7eaf9e4b" xsi:nil="true"/>
    <SharedWithUsers xmlns="10a444eb-4567-4030-9853-e6ec6ff0f64a">
      <UserInfo>
        <DisplayName>Reed WO Michael K</DisplayName>
        <AccountId>67</AccountId>
        <AccountType/>
      </UserInfo>
      <UserInfo>
        <DisplayName>Whipple Sgt Zhiana M</DisplayName>
        <AccountId>37</AccountId>
        <AccountType/>
      </UserInfo>
    </SharedWithUsers>
    <Date xmlns="1c3b1df1-292a-4c2f-b808-821c7eaf9e4b">2025-10-30T23:45:09+00:00</Date>
    <Form xmlns="1c3b1df1-292a-4c2f-b808-821c7eaf9e4b" xsi:nil="true"/>
    <Email xmlns="1c3b1df1-292a-4c2f-b808-821c7eaf9e4b" xsi:nil="true"/>
    <Unit xmlns="1c3b1df1-292a-4c2f-b808-821c7eaf9e4b" xsi:nil="true"/>
    <PersonalName0 xmlns="1c3b1df1-292a-4c2f-b808-821c7eaf9e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EFF4E14BEAE4ABE122A7B1FAD92FC" ma:contentTypeVersion="23" ma:contentTypeDescription="Create a new document." ma:contentTypeScope="" ma:versionID="90e8c62b69728844f668b4dab0ad445b">
  <xsd:schema xmlns:xsd="http://www.w3.org/2001/XMLSchema" xmlns:xs="http://www.w3.org/2001/XMLSchema" xmlns:p="http://schemas.microsoft.com/office/2006/metadata/properties" xmlns:ns1="http://schemas.microsoft.com/sharepoint/v3" xmlns:ns2="1c3b1df1-292a-4c2f-b808-821c7eaf9e4b" xmlns:ns3="68d9dfb5-a8ef-4a42-929a-a89cbfa55bd7" xmlns:ns4="10a444eb-4567-4030-9853-e6ec6ff0f64a" targetNamespace="http://schemas.microsoft.com/office/2006/metadata/properties" ma:root="true" ma:fieldsID="16a57252cc3ea9c50aaf250f514f6047" ns1:_="" ns2:_="" ns3:_="" ns4:_="">
    <xsd:import namespace="http://schemas.microsoft.com/sharepoint/v3"/>
    <xsd:import namespace="1c3b1df1-292a-4c2f-b808-821c7eaf9e4b"/>
    <xsd:import namespace="68d9dfb5-a8ef-4a42-929a-a89cbfa55bd7"/>
    <xsd:import namespace="10a444eb-4567-4030-9853-e6ec6ff0f64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Location" minOccurs="0"/>
                <xsd:element ref="ns2:Date" minOccurs="0"/>
                <xsd:element ref="ns2:Form" minOccurs="0"/>
                <xsd:element ref="ns2:Email" minOccurs="0"/>
                <xsd:element ref="ns2:PersonalName0" minOccurs="0"/>
                <xsd:element ref="ns2:Un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b1df1-292a-4c2f-b808-821c7eaf9e4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Date" ma:index="25" nillable="true" ma:displayName="Date" ma:default="[today]" ma:format="DateOnly" ma:internalName="Date">
      <xsd:simpleType>
        <xsd:restriction base="dms:DateTime"/>
      </xsd:simpleType>
    </xsd:element>
    <xsd:element name="Form" ma:index="26" nillable="true" ma:displayName="Form" ma:format="Dropdown" ma:internalName="Form">
      <xsd:simpleType>
        <xsd:restriction base="dms:Text">
          <xsd:maxLength value="255"/>
        </xsd:restriction>
      </xsd:simpleType>
    </xsd:element>
    <xsd:element name="Email" ma:index="27" nillable="true" ma:displayName="Email" ma:format="Dropdown" ma:internalName="Email">
      <xsd:simpleType>
        <xsd:restriction base="dms:Text">
          <xsd:maxLength value="255"/>
        </xsd:restriction>
      </xsd:simpleType>
    </xsd:element>
    <xsd:element name="PersonalName0" ma:index="28" nillable="true" ma:displayName="Personal Name" ma:format="Dropdown" ma:internalName="PersonalName0">
      <xsd:simpleType>
        <xsd:restriction base="dms:Text">
          <xsd:maxLength value="255"/>
        </xsd:restriction>
      </xsd:simpleType>
    </xsd:element>
    <xsd:element name="Unit" ma:index="29" nillable="true" ma:displayName="Unit" ma:format="Dropdown" ma:internalName="Uni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9dfb5-a8ef-4a42-929a-a89cbfa55bd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0ecbd74-b343-4cf8-91f0-2e823e306e12}" ma:internalName="TaxCatchAll" ma:showField="CatchAllData" ma:web="68d9dfb5-a8ef-4a42-929a-a89cbfa55b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444eb-4567-4030-9853-e6ec6ff0f64a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CF2814-A4AA-4BFE-9F46-0DE49BC3D6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CD76BE-98A5-4DBF-904F-3F264DCE76F6}">
  <ds:schemaRefs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68d9dfb5-a8ef-4a42-929a-a89cbfa55bd7"/>
    <ds:schemaRef ds:uri="10a444eb-4567-4030-9853-e6ec6ff0f64a"/>
    <ds:schemaRef ds:uri="1c3b1df1-292a-4c2f-b808-821c7eaf9e4b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1121B1-EC4F-46CA-92B7-2D821F11C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c3b1df1-292a-4c2f-b808-821c7eaf9e4b"/>
    <ds:schemaRef ds:uri="68d9dfb5-a8ef-4a42-929a-a89cbfa55bd7"/>
    <ds:schemaRef ds:uri="10a444eb-4567-4030-9853-e6ec6ff0f6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9f80511-b267-4892-be9d-6cc8d3fffe7e}" enabled="1" method="Standard" siteId="{f4c44cda-18c6-46b0-80f2-e290072444f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969</Words>
  <Application>Microsoft Office PowerPoint</Application>
  <PresentationFormat>On-screen Show (4:3)</PresentationFormat>
  <Paragraphs>145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Urinalysis Mailing Procedures</vt:lpstr>
      <vt:lpstr>Topics</vt:lpstr>
      <vt:lpstr>References</vt:lpstr>
      <vt:lpstr>PUB 52 Explained</vt:lpstr>
      <vt:lpstr>Preparation of Samples</vt:lpstr>
      <vt:lpstr>Preparation of Samples for Mailing</vt:lpstr>
      <vt:lpstr>Example of Properly  Prepared Samples </vt:lpstr>
      <vt:lpstr>Example of Properly  Prepared Samples</vt:lpstr>
      <vt:lpstr>Mailing Urine Samples</vt:lpstr>
      <vt:lpstr>Mailing Urine Samples</vt:lpstr>
      <vt:lpstr>Mailing Urine Samples</vt:lpstr>
      <vt:lpstr>Mailing Urine Samples</vt:lpstr>
      <vt:lpstr>Mailing Urine Samples</vt:lpstr>
      <vt:lpstr>PowerPoint Presentation</vt:lpstr>
      <vt:lpstr>PowerPoint Presentation</vt:lpstr>
      <vt:lpstr>PowerPoint Presentation</vt:lpstr>
      <vt:lpstr>Point of Contact</vt:lpstr>
      <vt:lpstr>PowerPoint Presentation</vt:lpstr>
    </vt:vector>
  </TitlesOfParts>
  <Company>MCEDS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USPS and Urinalysis</dc:title>
  <dc:creator>Gillenwater MSgt Billy R</dc:creator>
  <cp:lastModifiedBy>Cortescortes LCpl Lisset</cp:lastModifiedBy>
  <cp:revision>6</cp:revision>
  <cp:lastPrinted>2021-08-18T00:22:48Z</cp:lastPrinted>
  <dcterms:created xsi:type="dcterms:W3CDTF">2017-01-31T23:05:47Z</dcterms:created>
  <dcterms:modified xsi:type="dcterms:W3CDTF">2026-03-20T21:44:31Z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0x0101008BAEFF4E14BEAE4ABE122A7B1FAD92FC</vt:lpwstr>
  </property>
  <property fmtid="{D5CDD505-2E9C-101B-9397-08002B2CF9AE}" pid="3" name="MediaServiceImageTags">
    <vt:lpwstr/>
  </property>
  <property fmtid="{D5CDD505-2E9C-101B-9397-08002B2CF9AE}" pid="4" name="Order">
    <vt:lpwstr>8236500.00000000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SharedWithUsers">
    <vt:lpwstr>67;#Reed WO Michael K;#37;#Whipple Sgt Zhiana M</vt:lpwstr>
  </property>
  <property fmtid="{D5CDD505-2E9C-101B-9397-08002B2CF9AE}" pid="12" name="ClassificationContentMarkingFooterLocations">
    <vt:lpwstr>Office Theme:8</vt:lpwstr>
  </property>
  <property fmtid="{D5CDD505-2E9C-101B-9397-08002B2CF9AE}" pid="13" name="ClassificationContentMarkingFooterText">
    <vt:lpwstr>DISTRIBUTION: DoD COMMUNITY ONLY</vt:lpwstr>
  </property>
</Properties>
</file>